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06" r:id="rId2"/>
    <p:sldId id="312" r:id="rId3"/>
    <p:sldId id="309" r:id="rId4"/>
    <p:sldId id="307" r:id="rId5"/>
    <p:sldId id="305" r:id="rId6"/>
    <p:sldId id="302" r:id="rId7"/>
    <p:sldId id="319" r:id="rId8"/>
    <p:sldId id="311" r:id="rId9"/>
    <p:sldId id="322" r:id="rId10"/>
    <p:sldId id="323" r:id="rId11"/>
    <p:sldId id="324" r:id="rId12"/>
    <p:sldId id="325" r:id="rId13"/>
    <p:sldId id="321" r:id="rId14"/>
    <p:sldId id="313"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245" autoAdjust="0"/>
  </p:normalViewPr>
  <p:slideViewPr>
    <p:cSldViewPr snapToGrid="0" snapToObjects="1" showGuides="1">
      <p:cViewPr varScale="1">
        <p:scale>
          <a:sx n="98" d="100"/>
          <a:sy n="98" d="100"/>
        </p:scale>
        <p:origin x="84" y="174"/>
      </p:cViewPr>
      <p:guideLst>
        <p:guide orient="horz" pos="2160"/>
        <p:guide pos="3840"/>
      </p:guideLst>
    </p:cSldViewPr>
  </p:slideViewPr>
  <p:notesTextViewPr>
    <p:cViewPr>
      <p:scale>
        <a:sx n="3" d="2"/>
        <a:sy n="3" d="2"/>
      </p:scale>
      <p:origin x="0" y="0"/>
    </p:cViewPr>
  </p:notesTextViewPr>
  <p:notesViewPr>
    <p:cSldViewPr snapToGrid="0" snapToObjects="1" showGuides="1">
      <p:cViewPr varScale="1">
        <p:scale>
          <a:sx n="84" d="100"/>
          <a:sy n="84" d="100"/>
        </p:scale>
        <p:origin x="35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313CFA9-F52E-4098-B8DE-1860B1D2C77F}" type="datetimeFigureOut">
              <a:rPr lang="sv-SE" smtClean="0"/>
              <a:t>2023-04-20</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57B0FD-9A04-48AA-8438-C2B7836927C2}" type="slidenum">
              <a:rPr lang="sv-SE" smtClean="0"/>
              <a:t>‹#›</a:t>
            </a:fld>
            <a:endParaRPr lang="sv-SE"/>
          </a:p>
        </p:txBody>
      </p:sp>
    </p:spTree>
    <p:extLst>
      <p:ext uri="{BB962C8B-B14F-4D97-AF65-F5344CB8AC3E}">
        <p14:creationId xmlns:p14="http://schemas.microsoft.com/office/powerpoint/2010/main" val="96756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D5A5C13-2EB5-4D47-8C28-D84FD16B585C}" type="datetimeFigureOut">
              <a:rPr lang="sv-SE" smtClean="0"/>
              <a:t>2023-04-20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8F36CA4-8B83-944D-BE1F-058C12C0DAD6}" type="slidenum">
              <a:rPr lang="sv-SE" smtClean="0"/>
              <a:t>‹#›</a:t>
            </a:fld>
            <a:endParaRPr lang="sv-SE"/>
          </a:p>
        </p:txBody>
      </p:sp>
    </p:spTree>
    <p:extLst>
      <p:ext uri="{BB962C8B-B14F-4D97-AF65-F5344CB8AC3E}">
        <p14:creationId xmlns:p14="http://schemas.microsoft.com/office/powerpoint/2010/main" val="9731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1041084" y="5715002"/>
            <a:ext cx="788884" cy="788550"/>
          </a:xfrm>
          <a:prstGeom prst="rect">
            <a:avLst/>
          </a:prstGeom>
        </p:spPr>
      </p:pic>
      <p:sp>
        <p:nvSpPr>
          <p:cNvPr id="6" name="textruta 5">
            <a:extLst>
              <a:ext uri="{FF2B5EF4-FFF2-40B4-BE49-F238E27FC236}">
                <a16:creationId xmlns:a16="http://schemas.microsoft.com/office/drawing/2014/main" id="{0C2012C7-8DFD-430E-A090-D2347F950F00}"/>
              </a:ext>
            </a:extLst>
          </p:cNvPr>
          <p:cNvSpPr txBox="1"/>
          <p:nvPr userDrawn="1"/>
        </p:nvSpPr>
        <p:spPr>
          <a:xfrm>
            <a:off x="2125362" y="-339637"/>
            <a:ext cx="9144000" cy="230832"/>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900" dirty="0">
                <a:solidFill>
                  <a:schemeClr val="tx1">
                    <a:lumMod val="65000"/>
                    <a:lumOff val="35000"/>
                  </a:schemeClr>
                </a:solidFill>
                <a:latin typeface="Arial" panose="020B0604020202020204" pitchFamily="34" charset="0"/>
                <a:cs typeface="Arial" panose="020B0604020202020204" pitchFamily="34" charset="0"/>
              </a:rPr>
              <a:t>För att lägga till bild</a:t>
            </a:r>
            <a:r>
              <a:rPr lang="sv-SE" sz="900" baseline="0" dirty="0">
                <a:solidFill>
                  <a:schemeClr val="tx1">
                    <a:lumMod val="65000"/>
                    <a:lumOff val="35000"/>
                  </a:schemeClr>
                </a:solidFill>
                <a:latin typeface="Arial" panose="020B0604020202020204" pitchFamily="34" charset="0"/>
                <a:cs typeface="Arial" panose="020B0604020202020204" pitchFamily="34" charset="0"/>
              </a:rPr>
              <a:t> i bakgrunden - </a:t>
            </a:r>
            <a:r>
              <a:rPr lang="sv-SE" sz="900" dirty="0">
                <a:solidFill>
                  <a:schemeClr val="tx1">
                    <a:lumMod val="65000"/>
                    <a:lumOff val="35000"/>
                  </a:schemeClr>
                </a:solidFill>
                <a:latin typeface="Arial" panose="020B0604020202020204" pitchFamily="34" charset="0"/>
                <a:cs typeface="Arial" panose="020B0604020202020204" pitchFamily="34" charset="0"/>
              </a:rPr>
              <a:t>Högerklicka på tomt utrymme</a:t>
            </a:r>
            <a:r>
              <a:rPr lang="sv-SE" sz="900" baseline="0" dirty="0">
                <a:solidFill>
                  <a:schemeClr val="tx1">
                    <a:lumMod val="65000"/>
                    <a:lumOff val="35000"/>
                  </a:schemeClr>
                </a:solidFill>
                <a:latin typeface="Arial" panose="020B0604020202020204" pitchFamily="34" charset="0"/>
                <a:cs typeface="Arial" panose="020B0604020202020204" pitchFamily="34" charset="0"/>
              </a:rPr>
              <a:t>. Välj Formatera bakgrund/Fyllning/Bild eller strukturfyllning och välj sedan önskad bild.</a:t>
            </a:r>
            <a:endParaRPr lang="sv-SE"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Platshållare för rubrik 1">
            <a:extLst>
              <a:ext uri="{FF2B5EF4-FFF2-40B4-BE49-F238E27FC236}">
                <a16:creationId xmlns:a16="http://schemas.microsoft.com/office/drawing/2014/main" id="{4CDA2093-F40D-444D-97DD-D42DE4E53A0E}"/>
              </a:ext>
            </a:extLst>
          </p:cNvPr>
          <p:cNvSpPr>
            <a:spLocks noGrp="1"/>
          </p:cNvSpPr>
          <p:nvPr>
            <p:ph type="title" hasCustomPrompt="1"/>
          </p:nvPr>
        </p:nvSpPr>
        <p:spPr>
          <a:xfrm>
            <a:off x="2351850" y="1628775"/>
            <a:ext cx="7488300" cy="1629963"/>
          </a:xfrm>
        </p:spPr>
        <p:txBody>
          <a:bodyPr lIns="0" tIns="0" rIns="0"/>
          <a:lstStyle>
            <a:lvl1pPr algn="l">
              <a:defRPr sz="6000"/>
            </a:lvl1pPr>
          </a:lstStyle>
          <a:p>
            <a:r>
              <a:rPr lang="sv-SE" dirty="0"/>
              <a:t>Skriv rubrik för din presentation här</a:t>
            </a:r>
          </a:p>
        </p:txBody>
      </p:sp>
      <p:sp>
        <p:nvSpPr>
          <p:cNvPr id="5" name="Platshållare för text 1">
            <a:extLst>
              <a:ext uri="{FF2B5EF4-FFF2-40B4-BE49-F238E27FC236}">
                <a16:creationId xmlns:a16="http://schemas.microsoft.com/office/drawing/2014/main" id="{25E0ECF7-8492-49AE-9183-5A35C03D116C}"/>
              </a:ext>
            </a:extLst>
          </p:cNvPr>
          <p:cNvSpPr>
            <a:spLocks noGrp="1"/>
          </p:cNvSpPr>
          <p:nvPr>
            <p:ph type="body" sz="quarter" idx="14"/>
          </p:nvPr>
        </p:nvSpPr>
        <p:spPr>
          <a:xfrm>
            <a:off x="2371004" y="3429000"/>
            <a:ext cx="7488300" cy="2124075"/>
          </a:xfrm>
        </p:spPr>
        <p:txBody>
          <a:bodyPr lIns="0" tIns="0" rIns="0" bIns="0"/>
          <a:lstStyle>
            <a:lvl1pPr marL="0" indent="0">
              <a:buNone/>
              <a:defRPr/>
            </a:lvl1pPr>
          </a:lstStyle>
          <a:p>
            <a:pPr lvl="0"/>
            <a:r>
              <a:rPr lang="sv-SE" smtClean="0"/>
              <a:t>Redigera format för bakgrundstext</a:t>
            </a:r>
          </a:p>
        </p:txBody>
      </p:sp>
    </p:spTree>
    <p:extLst>
      <p:ext uri="{BB962C8B-B14F-4D97-AF65-F5344CB8AC3E}">
        <p14:creationId xmlns:p14="http://schemas.microsoft.com/office/powerpoint/2010/main" val="32102380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markörer rubrik">
    <p:bg>
      <p:bgRef idx="1001">
        <a:schemeClr val="bg1"/>
      </p:bgRef>
    </p:bg>
    <p:spTree>
      <p:nvGrpSpPr>
        <p:cNvPr id="1" name=""/>
        <p:cNvGrpSpPr/>
        <p:nvPr/>
      </p:nvGrpSpPr>
      <p:grpSpPr>
        <a:xfrm>
          <a:off x="0" y="0"/>
          <a:ext cx="0" cy="0"/>
          <a:chOff x="0" y="0"/>
          <a:chExt cx="0" cy="0"/>
        </a:xfrm>
      </p:grpSpPr>
      <p:sp>
        <p:nvSpPr>
          <p:cNvPr id="9" name="Platshållare för rubrik 1">
            <a:extLst>
              <a:ext uri="{FF2B5EF4-FFF2-40B4-BE49-F238E27FC236}">
                <a16:creationId xmlns:a16="http://schemas.microsoft.com/office/drawing/2014/main" id="{D2DF5E37-4A0A-464C-BD90-684F39917876}"/>
              </a:ext>
            </a:extLst>
          </p:cNvPr>
          <p:cNvSpPr>
            <a:spLocks noGrp="1"/>
          </p:cNvSpPr>
          <p:nvPr>
            <p:ph type="title"/>
          </p:nvPr>
        </p:nvSpPr>
        <p:spPr>
          <a:xfrm>
            <a:off x="933451" y="1247448"/>
            <a:ext cx="10325100" cy="544558"/>
          </a:xfrm>
        </p:spPr>
        <p:txBody>
          <a:bodyPr anchor="ctr" anchorCtr="0"/>
          <a:lstStyle>
            <a:lvl1pPr algn="ctr">
              <a:defRPr/>
            </a:lvl1pPr>
          </a:lstStyle>
          <a:p>
            <a:r>
              <a:rPr lang="sv-SE" smtClean="0"/>
              <a:t>Klicka här för att ändra format</a:t>
            </a:r>
            <a:endParaRPr lang="sv-SE" dirty="0"/>
          </a:p>
        </p:txBody>
      </p:sp>
      <p:pic>
        <p:nvPicPr>
          <p:cNvPr id="2" name="Bildobjekt 1"/>
          <p:cNvPicPr>
            <a:picLocks noChangeAspect="1"/>
          </p:cNvPicPr>
          <p:nvPr userDrawn="1"/>
        </p:nvPicPr>
        <p:blipFill>
          <a:blip r:embed="rId2"/>
          <a:stretch>
            <a:fillRect/>
          </a:stretch>
        </p:blipFill>
        <p:spPr>
          <a:xfrm>
            <a:off x="1819556" y="2120981"/>
            <a:ext cx="3600000" cy="3599838"/>
          </a:xfrm>
          <a:prstGeom prst="rect">
            <a:avLst/>
          </a:prstGeom>
        </p:spPr>
      </p:pic>
      <p:pic>
        <p:nvPicPr>
          <p:cNvPr id="3" name="Bildobjekt 2"/>
          <p:cNvPicPr>
            <a:picLocks noChangeAspect="1"/>
          </p:cNvPicPr>
          <p:nvPr userDrawn="1"/>
        </p:nvPicPr>
        <p:blipFill>
          <a:blip r:embed="rId2"/>
          <a:stretch>
            <a:fillRect/>
          </a:stretch>
        </p:blipFill>
        <p:spPr>
          <a:xfrm>
            <a:off x="6769100" y="2120981"/>
            <a:ext cx="3600000" cy="3599838"/>
          </a:xfrm>
          <a:prstGeom prst="rect">
            <a:avLst/>
          </a:prstGeom>
        </p:spPr>
      </p:pic>
      <p:sp>
        <p:nvSpPr>
          <p:cNvPr id="11" name="Platshållare för text 1">
            <a:extLst>
              <a:ext uri="{FF2B5EF4-FFF2-40B4-BE49-F238E27FC236}">
                <a16:creationId xmlns:a16="http://schemas.microsoft.com/office/drawing/2014/main" id="{1C01116E-2156-44F8-8697-E3126F948403}"/>
              </a:ext>
            </a:extLst>
          </p:cNvPr>
          <p:cNvSpPr>
            <a:spLocks noGrp="1"/>
          </p:cNvSpPr>
          <p:nvPr>
            <p:ph type="body" sz="quarter" idx="15"/>
          </p:nvPr>
        </p:nvSpPr>
        <p:spPr bwMode="ltGray">
          <a:xfrm>
            <a:off x="2178106" y="3022600"/>
            <a:ext cx="2882900" cy="1739900"/>
          </a:xfrm>
        </p:spPr>
        <p:txBody>
          <a:bodyPr>
            <a:normAutofit/>
          </a:bodyPr>
          <a:lstStyle>
            <a:lvl1pPr marL="0" indent="0" algn="ctr">
              <a:buNone/>
              <a:defRPr sz="2400">
                <a:solidFill>
                  <a:schemeClr val="bg1"/>
                </a:solidFill>
              </a:defRPr>
            </a:lvl1pPr>
          </a:lstStyle>
          <a:p>
            <a:pPr lvl="0"/>
            <a:r>
              <a:rPr lang="sv-SE" smtClean="0"/>
              <a:t>Redigera format för bakgrundstext</a:t>
            </a:r>
          </a:p>
        </p:txBody>
      </p:sp>
      <p:sp>
        <p:nvSpPr>
          <p:cNvPr id="13" name="Platshållare för text 2">
            <a:extLst>
              <a:ext uri="{FF2B5EF4-FFF2-40B4-BE49-F238E27FC236}">
                <a16:creationId xmlns:a16="http://schemas.microsoft.com/office/drawing/2014/main" id="{DD26FFB1-1EC3-4CF2-9940-51F67B8B8837}"/>
              </a:ext>
            </a:extLst>
          </p:cNvPr>
          <p:cNvSpPr>
            <a:spLocks noGrp="1"/>
          </p:cNvSpPr>
          <p:nvPr>
            <p:ph type="body" sz="quarter" idx="16"/>
          </p:nvPr>
        </p:nvSpPr>
        <p:spPr bwMode="ltGray">
          <a:xfrm>
            <a:off x="7127650" y="3022599"/>
            <a:ext cx="2882900" cy="1739900"/>
          </a:xfrm>
        </p:spPr>
        <p:txBody>
          <a:bodyPr>
            <a:normAutofit/>
          </a:bodyPr>
          <a:lstStyle>
            <a:lvl1pPr marL="0" indent="0" algn="ctr">
              <a:buNone/>
              <a:defRPr sz="2400">
                <a:solidFill>
                  <a:schemeClr val="bg1"/>
                </a:solidFill>
              </a:defRPr>
            </a:lvl1pPr>
          </a:lstStyle>
          <a:p>
            <a:pPr lvl="0"/>
            <a:r>
              <a:rPr lang="sv-SE" smtClean="0"/>
              <a:t>Redigera format för bakgrundstext</a:t>
            </a:r>
          </a:p>
        </p:txBody>
      </p:sp>
    </p:spTree>
    <p:extLst>
      <p:ext uri="{BB962C8B-B14F-4D97-AF65-F5344CB8AC3E}">
        <p14:creationId xmlns:p14="http://schemas.microsoft.com/office/powerpoint/2010/main" val="131323357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markörer rubrik">
    <p:bg>
      <p:bgRef idx="1001">
        <a:schemeClr val="bg1"/>
      </p:bgRef>
    </p:bg>
    <p:spTree>
      <p:nvGrpSpPr>
        <p:cNvPr id="1" name=""/>
        <p:cNvGrpSpPr/>
        <p:nvPr/>
      </p:nvGrpSpPr>
      <p:grpSpPr>
        <a:xfrm>
          <a:off x="0" y="0"/>
          <a:ext cx="0" cy="0"/>
          <a:chOff x="0" y="0"/>
          <a:chExt cx="0" cy="0"/>
        </a:xfrm>
      </p:grpSpPr>
      <p:sp>
        <p:nvSpPr>
          <p:cNvPr id="12" name="Platshållare för rubrik 1">
            <a:extLst>
              <a:ext uri="{FF2B5EF4-FFF2-40B4-BE49-F238E27FC236}">
                <a16:creationId xmlns:a16="http://schemas.microsoft.com/office/drawing/2014/main" id="{734653CF-8BD6-41BE-B192-A8A9DAC5BE19}"/>
              </a:ext>
            </a:extLst>
          </p:cNvPr>
          <p:cNvSpPr>
            <a:spLocks noGrp="1"/>
          </p:cNvSpPr>
          <p:nvPr>
            <p:ph type="title"/>
          </p:nvPr>
        </p:nvSpPr>
        <p:spPr>
          <a:xfrm>
            <a:off x="933451" y="1247448"/>
            <a:ext cx="10325100" cy="544558"/>
          </a:xfrm>
        </p:spPr>
        <p:txBody>
          <a:bodyPr anchor="ctr" anchorCtr="0"/>
          <a:lstStyle>
            <a:lvl1pPr algn="ctr">
              <a:defRPr/>
            </a:lvl1pPr>
          </a:lstStyle>
          <a:p>
            <a:r>
              <a:rPr lang="sv-SE" smtClean="0"/>
              <a:t>Klicka här för att ändra format</a:t>
            </a:r>
            <a:endParaRPr lang="sv-SE" dirty="0"/>
          </a:p>
        </p:txBody>
      </p:sp>
      <p:pic>
        <p:nvPicPr>
          <p:cNvPr id="6" name="Bildobjekt 5"/>
          <p:cNvPicPr>
            <a:picLocks noChangeAspect="1"/>
          </p:cNvPicPr>
          <p:nvPr userDrawn="1"/>
        </p:nvPicPr>
        <p:blipFill>
          <a:blip r:embed="rId2"/>
          <a:stretch>
            <a:fillRect/>
          </a:stretch>
        </p:blipFill>
        <p:spPr>
          <a:xfrm>
            <a:off x="4572000" y="2527369"/>
            <a:ext cx="3060700" cy="3060562"/>
          </a:xfrm>
          <a:prstGeom prst="rect">
            <a:avLst/>
          </a:prstGeom>
        </p:spPr>
      </p:pic>
      <p:pic>
        <p:nvPicPr>
          <p:cNvPr id="2" name="Bildobjekt 1"/>
          <p:cNvPicPr>
            <a:picLocks noChangeAspect="1"/>
          </p:cNvPicPr>
          <p:nvPr userDrawn="1"/>
        </p:nvPicPr>
        <p:blipFill>
          <a:blip r:embed="rId2"/>
          <a:stretch>
            <a:fillRect/>
          </a:stretch>
        </p:blipFill>
        <p:spPr>
          <a:xfrm>
            <a:off x="977900" y="2527369"/>
            <a:ext cx="3060700" cy="3060562"/>
          </a:xfrm>
          <a:prstGeom prst="rect">
            <a:avLst/>
          </a:prstGeom>
        </p:spPr>
      </p:pic>
      <p:pic>
        <p:nvPicPr>
          <p:cNvPr id="8" name="Bildobjekt 7"/>
          <p:cNvPicPr>
            <a:picLocks noChangeAspect="1"/>
          </p:cNvPicPr>
          <p:nvPr userDrawn="1"/>
        </p:nvPicPr>
        <p:blipFill>
          <a:blip r:embed="rId2"/>
          <a:stretch>
            <a:fillRect/>
          </a:stretch>
        </p:blipFill>
        <p:spPr>
          <a:xfrm>
            <a:off x="8166100" y="2527369"/>
            <a:ext cx="3060700" cy="3060562"/>
          </a:xfrm>
          <a:prstGeom prst="rect">
            <a:avLst/>
          </a:prstGeom>
        </p:spPr>
      </p:pic>
      <p:sp>
        <p:nvSpPr>
          <p:cNvPr id="13" name="Platshållare för text 1">
            <a:extLst>
              <a:ext uri="{FF2B5EF4-FFF2-40B4-BE49-F238E27FC236}">
                <a16:creationId xmlns:a16="http://schemas.microsoft.com/office/drawing/2014/main" id="{C46318DF-732D-4624-AA55-9DFC2B66F908}"/>
              </a:ext>
            </a:extLst>
          </p:cNvPr>
          <p:cNvSpPr>
            <a:spLocks noGrp="1"/>
          </p:cNvSpPr>
          <p:nvPr>
            <p:ph type="body" sz="quarter" idx="16"/>
          </p:nvPr>
        </p:nvSpPr>
        <p:spPr bwMode="ltGray">
          <a:xfrm>
            <a:off x="1511300" y="3251199"/>
            <a:ext cx="1993900" cy="1549400"/>
          </a:xfrm>
        </p:spPr>
        <p:txBody>
          <a:bodyPr>
            <a:normAutofit/>
          </a:bodyPr>
          <a:lstStyle>
            <a:lvl1pPr marL="0" indent="0" algn="ctr">
              <a:buNone/>
              <a:defRPr sz="2400">
                <a:solidFill>
                  <a:schemeClr val="bg1"/>
                </a:solidFill>
              </a:defRPr>
            </a:lvl1pPr>
            <a:lvl2pPr algn="ctr">
              <a:defRPr sz="2000">
                <a:solidFill>
                  <a:schemeClr val="bg1"/>
                </a:solidFill>
              </a:defRPr>
            </a:lvl2pPr>
            <a:lvl3pPr algn="ctr">
              <a:defRPr sz="2000">
                <a:solidFill>
                  <a:schemeClr val="bg1"/>
                </a:solidFill>
              </a:defRPr>
            </a:lvl3pPr>
            <a:lvl4pPr algn="ctr">
              <a:defRPr sz="1800">
                <a:solidFill>
                  <a:schemeClr val="bg1"/>
                </a:solidFill>
              </a:defRPr>
            </a:lvl4pPr>
            <a:lvl5pPr algn="ctr">
              <a:defRPr sz="1800">
                <a:solidFill>
                  <a:schemeClr val="bg1"/>
                </a:solidFill>
              </a:defRPr>
            </a:lvl5pPr>
          </a:lstStyle>
          <a:p>
            <a:pPr lvl="0"/>
            <a:r>
              <a:rPr lang="sv-SE" smtClean="0"/>
              <a:t>Redigera format för bakgrundstext</a:t>
            </a:r>
          </a:p>
        </p:txBody>
      </p:sp>
      <p:sp>
        <p:nvSpPr>
          <p:cNvPr id="15" name="Platshållare för text 2">
            <a:extLst>
              <a:ext uri="{FF2B5EF4-FFF2-40B4-BE49-F238E27FC236}">
                <a16:creationId xmlns:a16="http://schemas.microsoft.com/office/drawing/2014/main" id="{B3401E13-0128-46C3-8597-76B17358FD1A}"/>
              </a:ext>
            </a:extLst>
          </p:cNvPr>
          <p:cNvSpPr>
            <a:spLocks noGrp="1"/>
          </p:cNvSpPr>
          <p:nvPr>
            <p:ph type="body" sz="quarter" idx="17"/>
          </p:nvPr>
        </p:nvSpPr>
        <p:spPr bwMode="ltGray">
          <a:xfrm>
            <a:off x="8699500" y="3251200"/>
            <a:ext cx="1993900" cy="1549400"/>
          </a:xfrm>
        </p:spPr>
        <p:txBody>
          <a:bodyPr>
            <a:normAutofit/>
          </a:bodyPr>
          <a:lstStyle>
            <a:lvl1pPr marL="0" indent="0" algn="ctr">
              <a:buNone/>
              <a:defRPr sz="2400">
                <a:solidFill>
                  <a:schemeClr val="bg1"/>
                </a:solidFill>
              </a:defRPr>
            </a:lvl1pPr>
            <a:lvl2pPr algn="ctr">
              <a:defRPr sz="2000">
                <a:solidFill>
                  <a:schemeClr val="bg1"/>
                </a:solidFill>
              </a:defRPr>
            </a:lvl2pPr>
            <a:lvl3pPr algn="ctr">
              <a:defRPr sz="2000">
                <a:solidFill>
                  <a:schemeClr val="bg1"/>
                </a:solidFill>
              </a:defRPr>
            </a:lvl3pPr>
            <a:lvl4pPr algn="ctr">
              <a:defRPr sz="1800">
                <a:solidFill>
                  <a:schemeClr val="bg1"/>
                </a:solidFill>
              </a:defRPr>
            </a:lvl4pPr>
            <a:lvl5pPr algn="ctr">
              <a:defRPr sz="1800">
                <a:solidFill>
                  <a:schemeClr val="bg1"/>
                </a:solidFill>
              </a:defRPr>
            </a:lvl5pPr>
          </a:lstStyle>
          <a:p>
            <a:pPr lvl="0"/>
            <a:r>
              <a:rPr lang="sv-SE" smtClean="0"/>
              <a:t>Redigera format för bakgrundstext</a:t>
            </a:r>
          </a:p>
        </p:txBody>
      </p:sp>
      <p:sp>
        <p:nvSpPr>
          <p:cNvPr id="17" name="Platshållare för text 3">
            <a:extLst>
              <a:ext uri="{FF2B5EF4-FFF2-40B4-BE49-F238E27FC236}">
                <a16:creationId xmlns:a16="http://schemas.microsoft.com/office/drawing/2014/main" id="{54C92E6C-CAC3-4351-B82C-A49AA9003B9F}"/>
              </a:ext>
            </a:extLst>
          </p:cNvPr>
          <p:cNvSpPr>
            <a:spLocks noGrp="1"/>
          </p:cNvSpPr>
          <p:nvPr>
            <p:ph type="body" sz="quarter" idx="18"/>
          </p:nvPr>
        </p:nvSpPr>
        <p:spPr bwMode="ltGray">
          <a:xfrm>
            <a:off x="5105400" y="3251200"/>
            <a:ext cx="1993900" cy="1549400"/>
          </a:xfrm>
        </p:spPr>
        <p:txBody>
          <a:bodyPr>
            <a:normAutofit/>
          </a:bodyPr>
          <a:lstStyle>
            <a:lvl1pPr marL="0" indent="0" algn="ctr">
              <a:buNone/>
              <a:defRPr sz="2400">
                <a:solidFill>
                  <a:schemeClr val="bg1"/>
                </a:solidFill>
              </a:defRPr>
            </a:lvl1pPr>
            <a:lvl2pPr algn="ctr">
              <a:defRPr sz="2000">
                <a:solidFill>
                  <a:schemeClr val="bg1"/>
                </a:solidFill>
              </a:defRPr>
            </a:lvl2pPr>
            <a:lvl3pPr algn="ctr">
              <a:defRPr sz="2000">
                <a:solidFill>
                  <a:schemeClr val="bg1"/>
                </a:solidFill>
              </a:defRPr>
            </a:lvl3pPr>
            <a:lvl4pPr algn="ctr">
              <a:defRPr sz="1800">
                <a:solidFill>
                  <a:schemeClr val="bg1"/>
                </a:solidFill>
              </a:defRPr>
            </a:lvl4pPr>
            <a:lvl5pPr algn="ctr">
              <a:defRPr sz="1800">
                <a:solidFill>
                  <a:schemeClr val="bg1"/>
                </a:solidFill>
              </a:defRPr>
            </a:lvl5pPr>
          </a:lstStyle>
          <a:p>
            <a:pPr lvl="0"/>
            <a:r>
              <a:rPr lang="sv-SE" smtClean="0"/>
              <a:t>Redigera format för bakgrundstext</a:t>
            </a:r>
          </a:p>
        </p:txBody>
      </p:sp>
    </p:spTree>
    <p:extLst>
      <p:ext uri="{BB962C8B-B14F-4D97-AF65-F5344CB8AC3E}">
        <p14:creationId xmlns:p14="http://schemas.microsoft.com/office/powerpoint/2010/main" val="75252200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markörer rubrik">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stretch>
            <a:fillRect/>
          </a:stretch>
        </p:blipFill>
        <p:spPr>
          <a:xfrm>
            <a:off x="9055100" y="1219253"/>
            <a:ext cx="2374900" cy="2374793"/>
          </a:xfrm>
          <a:prstGeom prst="rect">
            <a:avLst/>
          </a:prstGeom>
        </p:spPr>
      </p:pic>
      <p:pic>
        <p:nvPicPr>
          <p:cNvPr id="8" name="Bildobjekt 7"/>
          <p:cNvPicPr>
            <a:picLocks noChangeAspect="1"/>
          </p:cNvPicPr>
          <p:nvPr userDrawn="1"/>
        </p:nvPicPr>
        <p:blipFill>
          <a:blip r:embed="rId2"/>
          <a:stretch>
            <a:fillRect/>
          </a:stretch>
        </p:blipFill>
        <p:spPr>
          <a:xfrm>
            <a:off x="6234567" y="3911653"/>
            <a:ext cx="2374900" cy="2374793"/>
          </a:xfrm>
          <a:prstGeom prst="rect">
            <a:avLst/>
          </a:prstGeom>
        </p:spPr>
      </p:pic>
      <p:pic>
        <p:nvPicPr>
          <p:cNvPr id="10" name="Bildobjekt 9"/>
          <p:cNvPicPr>
            <a:picLocks noChangeAspect="1"/>
          </p:cNvPicPr>
          <p:nvPr userDrawn="1"/>
        </p:nvPicPr>
        <p:blipFill>
          <a:blip r:embed="rId2"/>
          <a:stretch>
            <a:fillRect/>
          </a:stretch>
        </p:blipFill>
        <p:spPr>
          <a:xfrm>
            <a:off x="9055100" y="3911653"/>
            <a:ext cx="2374900" cy="2374793"/>
          </a:xfrm>
          <a:prstGeom prst="rect">
            <a:avLst/>
          </a:prstGeom>
        </p:spPr>
      </p:pic>
      <p:pic>
        <p:nvPicPr>
          <p:cNvPr id="2" name="Bildobjekt 1"/>
          <p:cNvPicPr>
            <a:picLocks noChangeAspect="1"/>
          </p:cNvPicPr>
          <p:nvPr userDrawn="1"/>
        </p:nvPicPr>
        <p:blipFill>
          <a:blip r:embed="rId2"/>
          <a:stretch>
            <a:fillRect/>
          </a:stretch>
        </p:blipFill>
        <p:spPr>
          <a:xfrm>
            <a:off x="6234567" y="1219253"/>
            <a:ext cx="2374900" cy="2374793"/>
          </a:xfrm>
          <a:prstGeom prst="rect">
            <a:avLst/>
          </a:prstGeom>
        </p:spPr>
      </p:pic>
      <p:sp>
        <p:nvSpPr>
          <p:cNvPr id="3" name="Platshållare för rubrik 1">
            <a:extLst>
              <a:ext uri="{FF2B5EF4-FFF2-40B4-BE49-F238E27FC236}">
                <a16:creationId xmlns:a16="http://schemas.microsoft.com/office/drawing/2014/main" id="{8A65BC31-5E87-4B9C-9345-F61CC99419CA}"/>
              </a:ext>
            </a:extLst>
          </p:cNvPr>
          <p:cNvSpPr>
            <a:spLocks noGrp="1"/>
          </p:cNvSpPr>
          <p:nvPr>
            <p:ph type="title"/>
          </p:nvPr>
        </p:nvSpPr>
        <p:spPr>
          <a:xfrm>
            <a:off x="933451" y="3342640"/>
            <a:ext cx="4745038" cy="969009"/>
          </a:xfrm>
        </p:spPr>
        <p:txBody>
          <a:bodyPr anchor="ctr" anchorCtr="0"/>
          <a:lstStyle/>
          <a:p>
            <a:r>
              <a:rPr lang="sv-SE" smtClean="0"/>
              <a:t>Klicka här för att ändra format</a:t>
            </a:r>
            <a:endParaRPr lang="sv-SE" dirty="0"/>
          </a:p>
        </p:txBody>
      </p:sp>
      <p:sp>
        <p:nvSpPr>
          <p:cNvPr id="15" name="Platshållare för text 1">
            <a:extLst>
              <a:ext uri="{FF2B5EF4-FFF2-40B4-BE49-F238E27FC236}">
                <a16:creationId xmlns:a16="http://schemas.microsoft.com/office/drawing/2014/main" id="{DCE13748-BE3F-461F-954B-43F657782D3A}"/>
              </a:ext>
            </a:extLst>
          </p:cNvPr>
          <p:cNvSpPr>
            <a:spLocks noGrp="1"/>
          </p:cNvSpPr>
          <p:nvPr>
            <p:ph type="body" sz="quarter" idx="17"/>
          </p:nvPr>
        </p:nvSpPr>
        <p:spPr bwMode="ltGray">
          <a:xfrm>
            <a:off x="6673850" y="1773783"/>
            <a:ext cx="1547134" cy="1202232"/>
          </a:xfrm>
        </p:spPr>
        <p:txBody>
          <a:bodyPr>
            <a:normAutofit/>
          </a:bodyPr>
          <a:lstStyle>
            <a:lvl1pPr marL="0" indent="0" algn="ctr">
              <a:buNone/>
              <a:defRPr sz="2000">
                <a:solidFill>
                  <a:schemeClr val="bg1"/>
                </a:solidFill>
              </a:defRPr>
            </a:lvl1pPr>
          </a:lstStyle>
          <a:p>
            <a:pPr lvl="0"/>
            <a:r>
              <a:rPr lang="sv-SE" smtClean="0"/>
              <a:t>Redigera format för bakgrundstext</a:t>
            </a:r>
          </a:p>
        </p:txBody>
      </p:sp>
      <p:sp>
        <p:nvSpPr>
          <p:cNvPr id="17" name="Platshållare för text 2">
            <a:extLst>
              <a:ext uri="{FF2B5EF4-FFF2-40B4-BE49-F238E27FC236}">
                <a16:creationId xmlns:a16="http://schemas.microsoft.com/office/drawing/2014/main" id="{95A64102-9877-49CB-AD4B-663682ADA45B}"/>
              </a:ext>
            </a:extLst>
          </p:cNvPr>
          <p:cNvSpPr>
            <a:spLocks noGrp="1"/>
          </p:cNvSpPr>
          <p:nvPr>
            <p:ph type="body" sz="quarter" idx="18"/>
          </p:nvPr>
        </p:nvSpPr>
        <p:spPr bwMode="ltGray">
          <a:xfrm>
            <a:off x="6673850" y="4466183"/>
            <a:ext cx="1547134" cy="1202232"/>
          </a:xfrm>
        </p:spPr>
        <p:txBody>
          <a:bodyPr>
            <a:normAutofit/>
          </a:bodyPr>
          <a:lstStyle>
            <a:lvl1pPr marL="0" indent="0" algn="ctr">
              <a:buNone/>
              <a:defRPr sz="2000">
                <a:solidFill>
                  <a:schemeClr val="bg1"/>
                </a:solidFill>
              </a:defRPr>
            </a:lvl1pPr>
          </a:lstStyle>
          <a:p>
            <a:pPr lvl="0"/>
            <a:r>
              <a:rPr lang="sv-SE" smtClean="0"/>
              <a:t>Redigera format för bakgrundstext</a:t>
            </a:r>
          </a:p>
        </p:txBody>
      </p:sp>
      <p:sp>
        <p:nvSpPr>
          <p:cNvPr id="19" name="Platshållare för text 3">
            <a:extLst>
              <a:ext uri="{FF2B5EF4-FFF2-40B4-BE49-F238E27FC236}">
                <a16:creationId xmlns:a16="http://schemas.microsoft.com/office/drawing/2014/main" id="{B799921D-CD74-493C-B55C-C4D6F7314A13}"/>
              </a:ext>
            </a:extLst>
          </p:cNvPr>
          <p:cNvSpPr>
            <a:spLocks noGrp="1"/>
          </p:cNvSpPr>
          <p:nvPr>
            <p:ph type="body" sz="quarter" idx="19"/>
          </p:nvPr>
        </p:nvSpPr>
        <p:spPr bwMode="ltGray">
          <a:xfrm>
            <a:off x="9494382" y="1773783"/>
            <a:ext cx="1547134" cy="1202232"/>
          </a:xfrm>
        </p:spPr>
        <p:txBody>
          <a:bodyPr>
            <a:normAutofit/>
          </a:bodyPr>
          <a:lstStyle>
            <a:lvl1pPr marL="0" indent="0" algn="ctr">
              <a:buNone/>
              <a:defRPr sz="2000">
                <a:solidFill>
                  <a:schemeClr val="bg1"/>
                </a:solidFill>
              </a:defRPr>
            </a:lvl1pPr>
          </a:lstStyle>
          <a:p>
            <a:pPr lvl="0"/>
            <a:r>
              <a:rPr lang="sv-SE" smtClean="0"/>
              <a:t>Redigera format för bakgrundstext</a:t>
            </a:r>
          </a:p>
        </p:txBody>
      </p:sp>
      <p:sp>
        <p:nvSpPr>
          <p:cNvPr id="21" name="Platshållare för text 4">
            <a:extLst>
              <a:ext uri="{FF2B5EF4-FFF2-40B4-BE49-F238E27FC236}">
                <a16:creationId xmlns:a16="http://schemas.microsoft.com/office/drawing/2014/main" id="{7E36A547-6843-4B91-AD76-6BC11D4BA86A}"/>
              </a:ext>
            </a:extLst>
          </p:cNvPr>
          <p:cNvSpPr>
            <a:spLocks noGrp="1"/>
          </p:cNvSpPr>
          <p:nvPr>
            <p:ph type="body" sz="quarter" idx="20"/>
          </p:nvPr>
        </p:nvSpPr>
        <p:spPr bwMode="ltGray">
          <a:xfrm>
            <a:off x="9494382" y="4466184"/>
            <a:ext cx="1547134" cy="1202232"/>
          </a:xfrm>
        </p:spPr>
        <p:txBody>
          <a:bodyPr>
            <a:normAutofit/>
          </a:bodyPr>
          <a:lstStyle>
            <a:lvl1pPr marL="0" indent="0" algn="ctr">
              <a:buNone/>
              <a:defRPr sz="2000">
                <a:solidFill>
                  <a:schemeClr val="bg1"/>
                </a:solidFill>
              </a:defRPr>
            </a:lvl1pPr>
          </a:lstStyle>
          <a:p>
            <a:pPr lvl="0"/>
            <a:r>
              <a:rPr lang="sv-SE" smtClean="0"/>
              <a:t>Redigera format för bakgrundstext</a:t>
            </a:r>
          </a:p>
        </p:txBody>
      </p:sp>
    </p:spTree>
    <p:extLst>
      <p:ext uri="{BB962C8B-B14F-4D97-AF65-F5344CB8AC3E}">
        <p14:creationId xmlns:p14="http://schemas.microsoft.com/office/powerpoint/2010/main" val="23758348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markörer rubrik text">
    <p:bg>
      <p:bgRef idx="1001">
        <a:schemeClr val="bg1"/>
      </p:bgRef>
    </p:bg>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stretch>
            <a:fillRect/>
          </a:stretch>
        </p:blipFill>
        <p:spPr>
          <a:xfrm>
            <a:off x="9055100" y="3911653"/>
            <a:ext cx="2374900" cy="2374793"/>
          </a:xfrm>
          <a:prstGeom prst="rect">
            <a:avLst/>
          </a:prstGeom>
        </p:spPr>
      </p:pic>
      <p:pic>
        <p:nvPicPr>
          <p:cNvPr id="2" name="Bildobjekt 1"/>
          <p:cNvPicPr>
            <a:picLocks noChangeAspect="1"/>
          </p:cNvPicPr>
          <p:nvPr userDrawn="1"/>
        </p:nvPicPr>
        <p:blipFill>
          <a:blip r:embed="rId2"/>
          <a:stretch>
            <a:fillRect/>
          </a:stretch>
        </p:blipFill>
        <p:spPr>
          <a:xfrm>
            <a:off x="6234567" y="1219253"/>
            <a:ext cx="2374900" cy="2374793"/>
          </a:xfrm>
          <a:prstGeom prst="rect">
            <a:avLst/>
          </a:prstGeom>
        </p:spPr>
      </p:pic>
      <p:pic>
        <p:nvPicPr>
          <p:cNvPr id="6" name="Bildobjekt 5"/>
          <p:cNvPicPr>
            <a:picLocks noChangeAspect="1"/>
          </p:cNvPicPr>
          <p:nvPr userDrawn="1"/>
        </p:nvPicPr>
        <p:blipFill>
          <a:blip r:embed="rId2"/>
          <a:stretch>
            <a:fillRect/>
          </a:stretch>
        </p:blipFill>
        <p:spPr>
          <a:xfrm>
            <a:off x="9055100" y="1219253"/>
            <a:ext cx="2374900" cy="2374793"/>
          </a:xfrm>
          <a:prstGeom prst="rect">
            <a:avLst/>
          </a:prstGeom>
        </p:spPr>
      </p:pic>
      <p:pic>
        <p:nvPicPr>
          <p:cNvPr id="8" name="Bildobjekt 7"/>
          <p:cNvPicPr>
            <a:picLocks noChangeAspect="1"/>
          </p:cNvPicPr>
          <p:nvPr userDrawn="1"/>
        </p:nvPicPr>
        <p:blipFill>
          <a:blip r:embed="rId2"/>
          <a:stretch>
            <a:fillRect/>
          </a:stretch>
        </p:blipFill>
        <p:spPr>
          <a:xfrm>
            <a:off x="6234567" y="3911653"/>
            <a:ext cx="2374900" cy="2374793"/>
          </a:xfrm>
          <a:prstGeom prst="rect">
            <a:avLst/>
          </a:prstGeom>
        </p:spPr>
      </p:pic>
      <p:sp>
        <p:nvSpPr>
          <p:cNvPr id="5" name="Platshållare för rubrik 1">
            <a:extLst>
              <a:ext uri="{FF2B5EF4-FFF2-40B4-BE49-F238E27FC236}">
                <a16:creationId xmlns:a16="http://schemas.microsoft.com/office/drawing/2014/main" id="{468E17C8-CB4E-4DD3-AAB1-73EA0BD250F2}"/>
              </a:ext>
            </a:extLst>
          </p:cNvPr>
          <p:cNvSpPr>
            <a:spLocks noGrp="1"/>
          </p:cNvSpPr>
          <p:nvPr>
            <p:ph type="title"/>
          </p:nvPr>
        </p:nvSpPr>
        <p:spPr>
          <a:xfrm>
            <a:off x="933451" y="1433016"/>
            <a:ext cx="4745038" cy="661442"/>
          </a:xfrm>
        </p:spPr>
        <p:txBody>
          <a:bodyPr/>
          <a:lstStyle/>
          <a:p>
            <a:r>
              <a:rPr lang="sv-SE" smtClean="0"/>
              <a:t>Klicka här för att ändra format</a:t>
            </a:r>
            <a:endParaRPr lang="sv-SE" dirty="0"/>
          </a:p>
        </p:txBody>
      </p:sp>
      <p:sp>
        <p:nvSpPr>
          <p:cNvPr id="9" name="Platshållare för text 1">
            <a:extLst>
              <a:ext uri="{FF2B5EF4-FFF2-40B4-BE49-F238E27FC236}">
                <a16:creationId xmlns:a16="http://schemas.microsoft.com/office/drawing/2014/main" id="{1CC107A5-AFDE-4CC3-9EA4-25464444056D}"/>
              </a:ext>
            </a:extLst>
          </p:cNvPr>
          <p:cNvSpPr>
            <a:spLocks noGrp="1"/>
          </p:cNvSpPr>
          <p:nvPr>
            <p:ph type="body" sz="quarter" idx="24"/>
          </p:nvPr>
        </p:nvSpPr>
        <p:spPr>
          <a:xfrm>
            <a:off x="6673850" y="4466183"/>
            <a:ext cx="1547134" cy="1202232"/>
          </a:xfrm>
        </p:spPr>
        <p:txBody>
          <a:bodyPr/>
          <a:lstStyle>
            <a:lvl1pPr marL="0" indent="0" algn="ctr">
              <a:buFontTx/>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Redigera format för bakgrundstext</a:t>
            </a:r>
          </a:p>
        </p:txBody>
      </p:sp>
      <p:sp>
        <p:nvSpPr>
          <p:cNvPr id="15" name="Platshållare för text 3">
            <a:extLst>
              <a:ext uri="{FF2B5EF4-FFF2-40B4-BE49-F238E27FC236}">
                <a16:creationId xmlns:a16="http://schemas.microsoft.com/office/drawing/2014/main" id="{A1F685DD-93A6-41A2-9612-D0663DD40DBE}"/>
              </a:ext>
            </a:extLst>
          </p:cNvPr>
          <p:cNvSpPr>
            <a:spLocks noGrp="1"/>
          </p:cNvSpPr>
          <p:nvPr>
            <p:ph type="body" sz="quarter" idx="21"/>
          </p:nvPr>
        </p:nvSpPr>
        <p:spPr bwMode="ltGray">
          <a:xfrm>
            <a:off x="9494382" y="1773783"/>
            <a:ext cx="1547134" cy="1202232"/>
          </a:xfrm>
        </p:spPr>
        <p:txBody>
          <a:bodyPr>
            <a:normAutofit/>
          </a:bodyPr>
          <a:lstStyle>
            <a:lvl1pPr marL="0" indent="0" algn="ctr">
              <a:buNone/>
              <a:defRPr>
                <a:solidFill>
                  <a:schemeClr val="bg1"/>
                </a:solidFill>
              </a:defRPr>
            </a:lvl1pPr>
          </a:lstStyle>
          <a:p>
            <a:pPr lvl="0"/>
            <a:r>
              <a:rPr lang="sv-SE" smtClean="0"/>
              <a:t>Redigera format för bakgrundstext</a:t>
            </a:r>
          </a:p>
        </p:txBody>
      </p:sp>
      <p:sp>
        <p:nvSpPr>
          <p:cNvPr id="17" name="Platshållare för text 4">
            <a:extLst>
              <a:ext uri="{FF2B5EF4-FFF2-40B4-BE49-F238E27FC236}">
                <a16:creationId xmlns:a16="http://schemas.microsoft.com/office/drawing/2014/main" id="{BC1E5759-0C33-4F25-8DAD-A87A4BD7DB19}"/>
              </a:ext>
            </a:extLst>
          </p:cNvPr>
          <p:cNvSpPr>
            <a:spLocks noGrp="1"/>
          </p:cNvSpPr>
          <p:nvPr>
            <p:ph type="body" sz="quarter" idx="22"/>
          </p:nvPr>
        </p:nvSpPr>
        <p:spPr bwMode="ltGray">
          <a:xfrm>
            <a:off x="6673850" y="1773784"/>
            <a:ext cx="1547134" cy="1202232"/>
          </a:xfrm>
        </p:spPr>
        <p:txBody>
          <a:bodyPr>
            <a:normAutofit/>
          </a:bodyPr>
          <a:lstStyle>
            <a:lvl1pPr marL="0" indent="0" algn="ctr">
              <a:buNone/>
              <a:defRPr>
                <a:solidFill>
                  <a:schemeClr val="bg1"/>
                </a:solidFill>
              </a:defRPr>
            </a:lvl1pPr>
          </a:lstStyle>
          <a:p>
            <a:pPr lvl="0"/>
            <a:r>
              <a:rPr lang="sv-SE" smtClean="0"/>
              <a:t>Redigera format för bakgrundstext</a:t>
            </a:r>
          </a:p>
        </p:txBody>
      </p:sp>
      <p:sp>
        <p:nvSpPr>
          <p:cNvPr id="19" name="Platshållare för text 5">
            <a:extLst>
              <a:ext uri="{FF2B5EF4-FFF2-40B4-BE49-F238E27FC236}">
                <a16:creationId xmlns:a16="http://schemas.microsoft.com/office/drawing/2014/main" id="{DED36294-79F6-422D-BEE5-6374AF164C46}"/>
              </a:ext>
            </a:extLst>
          </p:cNvPr>
          <p:cNvSpPr>
            <a:spLocks noGrp="1"/>
          </p:cNvSpPr>
          <p:nvPr>
            <p:ph type="body" sz="quarter" idx="23"/>
          </p:nvPr>
        </p:nvSpPr>
        <p:spPr bwMode="ltGray">
          <a:xfrm>
            <a:off x="9494382" y="4466184"/>
            <a:ext cx="1547134" cy="1202232"/>
          </a:xfrm>
        </p:spPr>
        <p:txBody>
          <a:bodyPr>
            <a:normAutofit/>
          </a:bodyPr>
          <a:lstStyle>
            <a:lvl1pPr marL="0" indent="0" algn="ctr">
              <a:buNone/>
              <a:defRPr>
                <a:solidFill>
                  <a:schemeClr val="bg1"/>
                </a:solidFill>
              </a:defRPr>
            </a:lvl1pPr>
          </a:lstStyle>
          <a:p>
            <a:pPr lvl="0"/>
            <a:r>
              <a:rPr lang="sv-SE" smtClean="0"/>
              <a:t>Redigera format för bakgrundstext</a:t>
            </a:r>
          </a:p>
        </p:txBody>
      </p:sp>
      <p:sp>
        <p:nvSpPr>
          <p:cNvPr id="20" name="Platshållare för text 1">
            <a:extLst>
              <a:ext uri="{FF2B5EF4-FFF2-40B4-BE49-F238E27FC236}">
                <a16:creationId xmlns:a16="http://schemas.microsoft.com/office/drawing/2014/main" id="{FA8A7C0A-E3C7-4A6D-B1E1-716FCE6109EA}"/>
              </a:ext>
            </a:extLst>
          </p:cNvPr>
          <p:cNvSpPr>
            <a:spLocks noGrp="1"/>
          </p:cNvSpPr>
          <p:nvPr>
            <p:ph type="body" sz="quarter" idx="18"/>
          </p:nvPr>
        </p:nvSpPr>
        <p:spPr>
          <a:xfrm>
            <a:off x="938212" y="2195999"/>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908130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rubrik markör">
    <p:bg>
      <p:bgRef idx="1001">
        <a:schemeClr val="bg1"/>
      </p:bgRef>
    </p:bg>
    <p:spTree>
      <p:nvGrpSpPr>
        <p:cNvPr id="1" name=""/>
        <p:cNvGrpSpPr/>
        <p:nvPr/>
      </p:nvGrpSpPr>
      <p:grpSpPr>
        <a:xfrm>
          <a:off x="0" y="0"/>
          <a:ext cx="0" cy="0"/>
          <a:chOff x="0" y="0"/>
          <a:chExt cx="0" cy="0"/>
        </a:xfrm>
      </p:grpSpPr>
      <p:sp>
        <p:nvSpPr>
          <p:cNvPr id="3" name="Platshållare för rubrik 1">
            <a:extLst>
              <a:ext uri="{FF2B5EF4-FFF2-40B4-BE49-F238E27FC236}">
                <a16:creationId xmlns:a16="http://schemas.microsoft.com/office/drawing/2014/main" id="{DA0E9742-AEFF-49B2-9FE0-FC91F09299C8}"/>
              </a:ext>
            </a:extLst>
          </p:cNvPr>
          <p:cNvSpPr>
            <a:spLocks noGrp="1"/>
          </p:cNvSpPr>
          <p:nvPr>
            <p:ph type="title"/>
          </p:nvPr>
        </p:nvSpPr>
        <p:spPr/>
        <p:txBody>
          <a:bodyPr/>
          <a:lstStyle/>
          <a:p>
            <a:r>
              <a:rPr lang="sv-SE" smtClean="0"/>
              <a:t>Klicka här för att ändra format</a:t>
            </a:r>
            <a:endParaRPr lang="sv-SE" dirty="0"/>
          </a:p>
        </p:txBody>
      </p:sp>
      <p:pic>
        <p:nvPicPr>
          <p:cNvPr id="5" name="Bildobjekt 4">
            <a:extLst>
              <a:ext uri="{FF2B5EF4-FFF2-40B4-BE49-F238E27FC236}">
                <a16:creationId xmlns:a16="http://schemas.microsoft.com/office/drawing/2014/main" id="{A2F83F81-3E58-48C2-9FBC-5477BC0D53C8}"/>
              </a:ext>
            </a:extLst>
          </p:cNvPr>
          <p:cNvPicPr>
            <a:picLocks noChangeAspect="1"/>
          </p:cNvPicPr>
          <p:nvPr userDrawn="1"/>
        </p:nvPicPr>
        <p:blipFill>
          <a:blip r:embed="rId2"/>
          <a:stretch>
            <a:fillRect/>
          </a:stretch>
        </p:blipFill>
        <p:spPr>
          <a:xfrm>
            <a:off x="11041084" y="5715002"/>
            <a:ext cx="788884" cy="788550"/>
          </a:xfrm>
          <a:prstGeom prst="rect">
            <a:avLst/>
          </a:prstGeom>
        </p:spPr>
      </p:pic>
    </p:spTree>
    <p:extLst>
      <p:ext uri="{BB962C8B-B14F-4D97-AF65-F5344CB8AC3E}">
        <p14:creationId xmlns:p14="http://schemas.microsoft.com/office/powerpoint/2010/main" val="7836751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7FB405C-9657-40F4-9891-3655281A71AD}"/>
              </a:ext>
            </a:extLst>
          </p:cNvPr>
          <p:cNvSpPr>
            <a:spLocks noGrp="1"/>
          </p:cNvSpPr>
          <p:nvPr>
            <p:ph type="title"/>
          </p:nvPr>
        </p:nvSpPr>
        <p:spPr/>
        <p:txBody>
          <a:bodyPr/>
          <a:lstStyle/>
          <a:p>
            <a:r>
              <a:rPr lang="sv-SE" smtClean="0"/>
              <a:t>Klicka här för att ändra format</a:t>
            </a:r>
            <a:endParaRPr lang="sv-SE" dirty="0"/>
          </a:p>
        </p:txBody>
      </p:sp>
    </p:spTree>
    <p:extLst>
      <p:ext uri="{BB962C8B-B14F-4D97-AF65-F5344CB8AC3E}">
        <p14:creationId xmlns:p14="http://schemas.microsoft.com/office/powerpoint/2010/main" val="231551129"/>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logo markör">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9D2A5B7-EF31-448E-977F-4179885069FE}"/>
              </a:ext>
            </a:extLst>
          </p:cNvPr>
          <p:cNvPicPr>
            <a:picLocks noChangeAspect="1"/>
          </p:cNvPicPr>
          <p:nvPr userDrawn="1"/>
        </p:nvPicPr>
        <p:blipFill>
          <a:blip r:embed="rId2"/>
          <a:stretch>
            <a:fillRect/>
          </a:stretch>
        </p:blipFill>
        <p:spPr>
          <a:xfrm>
            <a:off x="11041084" y="5715002"/>
            <a:ext cx="788884" cy="788550"/>
          </a:xfrm>
          <a:prstGeom prst="rect">
            <a:avLst/>
          </a:prstGeom>
        </p:spPr>
      </p:pic>
    </p:spTree>
    <p:extLst>
      <p:ext uri="{BB962C8B-B14F-4D97-AF65-F5344CB8AC3E}">
        <p14:creationId xmlns:p14="http://schemas.microsoft.com/office/powerpoint/2010/main" val="120090241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51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text markör">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1041084" y="5715002"/>
            <a:ext cx="788884" cy="788550"/>
          </a:xfrm>
          <a:prstGeom prst="rect">
            <a:avLst/>
          </a:prstGeom>
        </p:spPr>
      </p:pic>
      <p:sp>
        <p:nvSpPr>
          <p:cNvPr id="5" name="Platshållare för rubrik 1">
            <a:extLst>
              <a:ext uri="{FF2B5EF4-FFF2-40B4-BE49-F238E27FC236}">
                <a16:creationId xmlns:a16="http://schemas.microsoft.com/office/drawing/2014/main" id="{8046F60C-2936-490A-B0CA-222B28E7D0C4}"/>
              </a:ext>
            </a:extLst>
          </p:cNvPr>
          <p:cNvSpPr>
            <a:spLocks noGrp="1"/>
          </p:cNvSpPr>
          <p:nvPr>
            <p:ph type="title"/>
          </p:nvPr>
        </p:nvSpPr>
        <p:spPr/>
        <p:txBody>
          <a:bodyPr/>
          <a:lstStyle/>
          <a:p>
            <a:r>
              <a:rPr lang="sv-SE" smtClean="0"/>
              <a:t>Klicka här för att ändra format</a:t>
            </a:r>
            <a:endParaRPr lang="sv-SE" dirty="0"/>
          </a:p>
        </p:txBody>
      </p:sp>
      <p:sp>
        <p:nvSpPr>
          <p:cNvPr id="7" name="Platshållare för text 1">
            <a:extLst>
              <a:ext uri="{FF2B5EF4-FFF2-40B4-BE49-F238E27FC236}">
                <a16:creationId xmlns:a16="http://schemas.microsoft.com/office/drawing/2014/main" id="{E69D1969-7ED3-4B16-94D1-75817E51632A}"/>
              </a:ext>
            </a:extLst>
          </p:cNvPr>
          <p:cNvSpPr>
            <a:spLocks noGrp="1"/>
          </p:cNvSpPr>
          <p:nvPr>
            <p:ph type="body" sz="quarter" idx="14"/>
          </p:nvPr>
        </p:nvSpPr>
        <p:spPr>
          <a:xfrm>
            <a:off x="938213" y="2195999"/>
            <a:ext cx="7497700" cy="334962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0432973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text">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D491476-C719-4B91-81A3-599007A1087C}"/>
              </a:ext>
            </a:extLst>
          </p:cNvPr>
          <p:cNvSpPr>
            <a:spLocks noGrp="1"/>
          </p:cNvSpPr>
          <p:nvPr>
            <p:ph type="title"/>
          </p:nvPr>
        </p:nvSpPr>
        <p:spPr/>
        <p:txBody>
          <a:bodyPr/>
          <a:lstStyle/>
          <a:p>
            <a:r>
              <a:rPr lang="sv-SE" smtClean="0"/>
              <a:t>Klicka här för att ändra format</a:t>
            </a:r>
            <a:endParaRPr lang="sv-SE" dirty="0"/>
          </a:p>
        </p:txBody>
      </p:sp>
      <p:sp>
        <p:nvSpPr>
          <p:cNvPr id="9" name="Platshållare för text 1">
            <a:extLst>
              <a:ext uri="{FF2B5EF4-FFF2-40B4-BE49-F238E27FC236}">
                <a16:creationId xmlns:a16="http://schemas.microsoft.com/office/drawing/2014/main" id="{189D5091-5F0F-4F95-A6B5-E78F48D95ADB}"/>
              </a:ext>
            </a:extLst>
          </p:cNvPr>
          <p:cNvSpPr>
            <a:spLocks noGrp="1"/>
          </p:cNvSpPr>
          <p:nvPr>
            <p:ph type="body" sz="quarter" idx="14"/>
          </p:nvPr>
        </p:nvSpPr>
        <p:spPr>
          <a:xfrm>
            <a:off x="938212" y="2195999"/>
            <a:ext cx="7497700" cy="334962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044335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innehåll">
    <p:bg>
      <p:bgRef idx="1001">
        <a:schemeClr val="bg1"/>
      </p:bgRef>
    </p:bg>
    <p:spTree>
      <p:nvGrpSpPr>
        <p:cNvPr id="1" name=""/>
        <p:cNvGrpSpPr/>
        <p:nvPr/>
      </p:nvGrpSpPr>
      <p:grpSpPr>
        <a:xfrm>
          <a:off x="0" y="0"/>
          <a:ext cx="0" cy="0"/>
          <a:chOff x="0" y="0"/>
          <a:chExt cx="0" cy="0"/>
        </a:xfrm>
      </p:grpSpPr>
      <p:sp>
        <p:nvSpPr>
          <p:cNvPr id="5" name="Platshållare för innehåll 3"/>
          <p:cNvSpPr>
            <a:spLocks noGrp="1"/>
          </p:cNvSpPr>
          <p:nvPr>
            <p:ph sz="half" idx="2" hasCustomPrompt="1"/>
          </p:nvPr>
        </p:nvSpPr>
        <p:spPr>
          <a:xfrm>
            <a:off x="6096000" y="0"/>
            <a:ext cx="6096000" cy="68580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sv-SE" dirty="0"/>
              <a:t>Klicka här för att infoga innehåll</a:t>
            </a:r>
          </a:p>
        </p:txBody>
      </p:sp>
      <p:sp>
        <p:nvSpPr>
          <p:cNvPr id="2" name="Platshållare för rubrik 1">
            <a:extLst>
              <a:ext uri="{FF2B5EF4-FFF2-40B4-BE49-F238E27FC236}">
                <a16:creationId xmlns:a16="http://schemas.microsoft.com/office/drawing/2014/main" id="{D0EADDA0-9D40-4DFB-B349-9F78C1801687}"/>
              </a:ext>
            </a:extLst>
          </p:cNvPr>
          <p:cNvSpPr>
            <a:spLocks noGrp="1"/>
          </p:cNvSpPr>
          <p:nvPr>
            <p:ph type="title"/>
          </p:nvPr>
        </p:nvSpPr>
        <p:spPr>
          <a:xfrm>
            <a:off x="933451" y="1427479"/>
            <a:ext cx="4745100" cy="669609"/>
          </a:xfrm>
        </p:spPr>
        <p:txBody>
          <a:bodyPr/>
          <a:lstStyle/>
          <a:p>
            <a:r>
              <a:rPr lang="sv-SE" smtClean="0"/>
              <a:t>Klicka här för att ändra format</a:t>
            </a:r>
            <a:endParaRPr lang="sv-SE" dirty="0"/>
          </a:p>
        </p:txBody>
      </p:sp>
      <p:sp>
        <p:nvSpPr>
          <p:cNvPr id="10" name="Platshållare för text 1">
            <a:extLst>
              <a:ext uri="{FF2B5EF4-FFF2-40B4-BE49-F238E27FC236}">
                <a16:creationId xmlns:a16="http://schemas.microsoft.com/office/drawing/2014/main" id="{9D3A83C4-00FA-49D0-8584-12061A3A9B70}"/>
              </a:ext>
            </a:extLst>
          </p:cNvPr>
          <p:cNvSpPr>
            <a:spLocks noGrp="1"/>
          </p:cNvSpPr>
          <p:nvPr>
            <p:ph type="body" sz="quarter" idx="14"/>
          </p:nvPr>
        </p:nvSpPr>
        <p:spPr>
          <a:xfrm>
            <a:off x="938213" y="2195998"/>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755420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bild">
    <p:bg>
      <p:bgRef idx="1001">
        <a:schemeClr val="bg1"/>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9A3B4894-CC87-4B8D-8411-A378D040B3DF}"/>
              </a:ext>
            </a:extLst>
          </p:cNvPr>
          <p:cNvSpPr>
            <a:spLocks noGrp="1"/>
          </p:cNvSpPr>
          <p:nvPr>
            <p:ph type="pic" sz="quarter" idx="14" hasCustomPrompt="1"/>
          </p:nvPr>
        </p:nvSpPr>
        <p:spPr>
          <a:xfrm>
            <a:off x="6096000" y="0"/>
            <a:ext cx="6096000" cy="6858000"/>
          </a:xfrm>
        </p:spPr>
        <p:txBody>
          <a:bodyPr/>
          <a:lstStyle>
            <a:lvl1pPr marL="0" indent="0">
              <a:buNone/>
              <a:defRPr/>
            </a:lvl1pPr>
          </a:lstStyle>
          <a:p>
            <a:r>
              <a:rPr lang="sv-SE" dirty="0"/>
              <a:t>Klicka här för att infoga bild</a:t>
            </a:r>
          </a:p>
        </p:txBody>
      </p:sp>
      <p:sp>
        <p:nvSpPr>
          <p:cNvPr id="2" name="Platshållare för rubrik 1">
            <a:extLst>
              <a:ext uri="{FF2B5EF4-FFF2-40B4-BE49-F238E27FC236}">
                <a16:creationId xmlns:a16="http://schemas.microsoft.com/office/drawing/2014/main" id="{05788C74-810D-4AB0-8B7D-5C79ECCE648B}"/>
              </a:ext>
            </a:extLst>
          </p:cNvPr>
          <p:cNvSpPr>
            <a:spLocks noGrp="1"/>
          </p:cNvSpPr>
          <p:nvPr>
            <p:ph type="title"/>
          </p:nvPr>
        </p:nvSpPr>
        <p:spPr>
          <a:xfrm>
            <a:off x="933451" y="1427479"/>
            <a:ext cx="4745100" cy="669609"/>
          </a:xfrm>
        </p:spPr>
        <p:txBody>
          <a:bodyPr/>
          <a:lstStyle/>
          <a:p>
            <a:r>
              <a:rPr lang="sv-SE" smtClean="0"/>
              <a:t>Klicka här för att ändra format</a:t>
            </a:r>
            <a:endParaRPr lang="sv-SE" dirty="0"/>
          </a:p>
        </p:txBody>
      </p:sp>
      <p:sp>
        <p:nvSpPr>
          <p:cNvPr id="10" name="Platshållare för text 1">
            <a:extLst>
              <a:ext uri="{FF2B5EF4-FFF2-40B4-BE49-F238E27FC236}">
                <a16:creationId xmlns:a16="http://schemas.microsoft.com/office/drawing/2014/main" id="{4C45C3FF-AC7D-44AE-80FF-5F4ED4BAA411}"/>
              </a:ext>
            </a:extLst>
          </p:cNvPr>
          <p:cNvSpPr>
            <a:spLocks noGrp="1"/>
          </p:cNvSpPr>
          <p:nvPr>
            <p:ph type="body" sz="quarter" idx="15"/>
          </p:nvPr>
        </p:nvSpPr>
        <p:spPr>
          <a:xfrm>
            <a:off x="938212" y="2195999"/>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3397906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spalt rubrik text">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AE9932A8-7415-42FB-B94B-36977EC8D1EC}"/>
              </a:ext>
            </a:extLst>
          </p:cNvPr>
          <p:cNvSpPr>
            <a:spLocks noGrp="1"/>
          </p:cNvSpPr>
          <p:nvPr>
            <p:ph type="body" sz="quarter" idx="20" hasCustomPrompt="1"/>
          </p:nvPr>
        </p:nvSpPr>
        <p:spPr>
          <a:xfrm>
            <a:off x="6503986" y="1427479"/>
            <a:ext cx="4749800" cy="669609"/>
          </a:xfrm>
        </p:spPr>
        <p:txBody>
          <a:bodyPr anchor="b" anchorCtr="0">
            <a:noAutofit/>
          </a:bodyPr>
          <a:lstStyle>
            <a:lvl1pPr marL="0" indent="0">
              <a:buFontTx/>
              <a:buNone/>
              <a:defRPr sz="2600"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a:t>Klicka här för att ändra mall för rubrikformat</a:t>
            </a:r>
          </a:p>
        </p:txBody>
      </p:sp>
      <p:sp>
        <p:nvSpPr>
          <p:cNvPr id="11" name="Platshållare för text 1">
            <a:extLst>
              <a:ext uri="{FF2B5EF4-FFF2-40B4-BE49-F238E27FC236}">
                <a16:creationId xmlns:a16="http://schemas.microsoft.com/office/drawing/2014/main" id="{5956BA62-FBDB-481D-AB57-67895850D034}"/>
              </a:ext>
            </a:extLst>
          </p:cNvPr>
          <p:cNvSpPr>
            <a:spLocks noGrp="1"/>
          </p:cNvSpPr>
          <p:nvPr>
            <p:ph type="body" sz="quarter" idx="19"/>
          </p:nvPr>
        </p:nvSpPr>
        <p:spPr>
          <a:xfrm>
            <a:off x="6499098" y="2196000"/>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Platshållare för rubrik 2">
            <a:extLst>
              <a:ext uri="{FF2B5EF4-FFF2-40B4-BE49-F238E27FC236}">
                <a16:creationId xmlns:a16="http://schemas.microsoft.com/office/drawing/2014/main" id="{FF6A6C85-6484-4250-81B1-D0AAF5A7DFBF}"/>
              </a:ext>
            </a:extLst>
          </p:cNvPr>
          <p:cNvSpPr>
            <a:spLocks noGrp="1"/>
          </p:cNvSpPr>
          <p:nvPr>
            <p:ph type="title"/>
          </p:nvPr>
        </p:nvSpPr>
        <p:spPr>
          <a:xfrm>
            <a:off x="933451" y="1427479"/>
            <a:ext cx="4749800" cy="669609"/>
          </a:xfrm>
        </p:spPr>
        <p:txBody>
          <a:bodyPr/>
          <a:lstStyle/>
          <a:p>
            <a:r>
              <a:rPr lang="sv-SE" smtClean="0"/>
              <a:t>Klicka här för att ändra format</a:t>
            </a:r>
            <a:endParaRPr lang="sv-SE" dirty="0"/>
          </a:p>
        </p:txBody>
      </p:sp>
      <p:sp>
        <p:nvSpPr>
          <p:cNvPr id="9" name="Platshållare för text 2">
            <a:extLst>
              <a:ext uri="{FF2B5EF4-FFF2-40B4-BE49-F238E27FC236}">
                <a16:creationId xmlns:a16="http://schemas.microsoft.com/office/drawing/2014/main" id="{143178E8-75C1-46B4-9D4E-1EA5841CD6C3}"/>
              </a:ext>
            </a:extLst>
          </p:cNvPr>
          <p:cNvSpPr>
            <a:spLocks noGrp="1"/>
          </p:cNvSpPr>
          <p:nvPr>
            <p:ph type="body" sz="quarter" idx="18"/>
          </p:nvPr>
        </p:nvSpPr>
        <p:spPr>
          <a:xfrm>
            <a:off x="938213" y="2195999"/>
            <a:ext cx="4745100" cy="335707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5" name="Bildobjekt 4">
            <a:extLst>
              <a:ext uri="{FF2B5EF4-FFF2-40B4-BE49-F238E27FC236}">
                <a16:creationId xmlns:a16="http://schemas.microsoft.com/office/drawing/2014/main" id="{6D0ADEC6-9C67-496E-9B58-17F821BB8117}"/>
              </a:ext>
            </a:extLst>
          </p:cNvPr>
          <p:cNvPicPr>
            <a:picLocks noChangeAspect="1"/>
          </p:cNvPicPr>
          <p:nvPr userDrawn="1"/>
        </p:nvPicPr>
        <p:blipFill>
          <a:blip r:embed="rId2"/>
          <a:stretch>
            <a:fillRect/>
          </a:stretch>
        </p:blipFill>
        <p:spPr>
          <a:xfrm>
            <a:off x="11041084" y="5715002"/>
            <a:ext cx="788884" cy="788550"/>
          </a:xfrm>
          <a:prstGeom prst="rect">
            <a:avLst/>
          </a:prstGeom>
        </p:spPr>
      </p:pic>
    </p:spTree>
    <p:extLst>
      <p:ext uri="{BB962C8B-B14F-4D97-AF65-F5344CB8AC3E}">
        <p14:creationId xmlns:p14="http://schemas.microsoft.com/office/powerpoint/2010/main" val="266493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spalt text">
    <p:spTree>
      <p:nvGrpSpPr>
        <p:cNvPr id="1" name=""/>
        <p:cNvGrpSpPr/>
        <p:nvPr/>
      </p:nvGrpSpPr>
      <p:grpSpPr>
        <a:xfrm>
          <a:off x="0" y="0"/>
          <a:ext cx="0" cy="0"/>
          <a:chOff x="0" y="0"/>
          <a:chExt cx="0" cy="0"/>
        </a:xfrm>
      </p:grpSpPr>
      <p:sp>
        <p:nvSpPr>
          <p:cNvPr id="11" name="Platshållare för text 1">
            <a:extLst>
              <a:ext uri="{FF2B5EF4-FFF2-40B4-BE49-F238E27FC236}">
                <a16:creationId xmlns:a16="http://schemas.microsoft.com/office/drawing/2014/main" id="{5956BA62-FBDB-481D-AB57-67895850D034}"/>
              </a:ext>
            </a:extLst>
          </p:cNvPr>
          <p:cNvSpPr>
            <a:spLocks noGrp="1"/>
          </p:cNvSpPr>
          <p:nvPr>
            <p:ph type="body" sz="quarter" idx="19"/>
          </p:nvPr>
        </p:nvSpPr>
        <p:spPr>
          <a:xfrm>
            <a:off x="6499098" y="2196000"/>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text 2">
            <a:extLst>
              <a:ext uri="{FF2B5EF4-FFF2-40B4-BE49-F238E27FC236}">
                <a16:creationId xmlns:a16="http://schemas.microsoft.com/office/drawing/2014/main" id="{143178E8-75C1-46B4-9D4E-1EA5841CD6C3}"/>
              </a:ext>
            </a:extLst>
          </p:cNvPr>
          <p:cNvSpPr>
            <a:spLocks noGrp="1"/>
          </p:cNvSpPr>
          <p:nvPr>
            <p:ph type="body" sz="quarter" idx="18"/>
          </p:nvPr>
        </p:nvSpPr>
        <p:spPr>
          <a:xfrm>
            <a:off x="938213" y="2195999"/>
            <a:ext cx="4745100" cy="335707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5" name="Bildobjekt 4">
            <a:extLst>
              <a:ext uri="{FF2B5EF4-FFF2-40B4-BE49-F238E27FC236}">
                <a16:creationId xmlns:a16="http://schemas.microsoft.com/office/drawing/2014/main" id="{6D0ADEC6-9C67-496E-9B58-17F821BB8117}"/>
              </a:ext>
            </a:extLst>
          </p:cNvPr>
          <p:cNvPicPr>
            <a:picLocks noChangeAspect="1"/>
          </p:cNvPicPr>
          <p:nvPr userDrawn="1"/>
        </p:nvPicPr>
        <p:blipFill>
          <a:blip r:embed="rId2"/>
          <a:stretch>
            <a:fillRect/>
          </a:stretch>
        </p:blipFill>
        <p:spPr>
          <a:xfrm>
            <a:off x="11041084" y="5715002"/>
            <a:ext cx="788884" cy="788550"/>
          </a:xfrm>
          <a:prstGeom prst="rect">
            <a:avLst/>
          </a:prstGeom>
        </p:spPr>
      </p:pic>
    </p:spTree>
    <p:extLst>
      <p:ext uri="{BB962C8B-B14F-4D97-AF65-F5344CB8AC3E}">
        <p14:creationId xmlns:p14="http://schemas.microsoft.com/office/powerpoint/2010/main" val="62613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i markör rubrik text">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F6A6C85-6484-4250-81B1-D0AAF5A7DFBF}"/>
              </a:ext>
            </a:extLst>
          </p:cNvPr>
          <p:cNvSpPr>
            <a:spLocks noGrp="1"/>
          </p:cNvSpPr>
          <p:nvPr>
            <p:ph type="title"/>
          </p:nvPr>
        </p:nvSpPr>
        <p:spPr>
          <a:xfrm>
            <a:off x="933451" y="1427479"/>
            <a:ext cx="4745100" cy="669609"/>
          </a:xfrm>
        </p:spPr>
        <p:txBody>
          <a:bodyPr/>
          <a:lstStyle/>
          <a:p>
            <a:r>
              <a:rPr lang="sv-SE" smtClean="0"/>
              <a:t>Klicka här för att ändra format</a:t>
            </a:r>
            <a:endParaRPr lang="sv-SE" dirty="0"/>
          </a:p>
        </p:txBody>
      </p:sp>
      <p:sp>
        <p:nvSpPr>
          <p:cNvPr id="9" name="Platshållare för text 1">
            <a:extLst>
              <a:ext uri="{FF2B5EF4-FFF2-40B4-BE49-F238E27FC236}">
                <a16:creationId xmlns:a16="http://schemas.microsoft.com/office/drawing/2014/main" id="{143178E8-75C1-46B4-9D4E-1EA5841CD6C3}"/>
              </a:ext>
            </a:extLst>
          </p:cNvPr>
          <p:cNvSpPr>
            <a:spLocks noGrp="1"/>
          </p:cNvSpPr>
          <p:nvPr>
            <p:ph type="body" sz="quarter" idx="18"/>
          </p:nvPr>
        </p:nvSpPr>
        <p:spPr>
          <a:xfrm>
            <a:off x="938212" y="2195999"/>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40">
            <a:extLst>
              <a:ext uri="{FF2B5EF4-FFF2-40B4-BE49-F238E27FC236}">
                <a16:creationId xmlns:a16="http://schemas.microsoft.com/office/drawing/2014/main" id="{51BD9F19-187A-46A0-987D-F20DEFF7B969}"/>
              </a:ext>
            </a:extLst>
          </p:cNvPr>
          <p:cNvSpPr>
            <a:spLocks noGrp="1" noChangeAspect="1"/>
          </p:cNvSpPr>
          <p:nvPr>
            <p:ph type="pic" sz="quarter" idx="14" hasCustomPrompt="1"/>
          </p:nvPr>
        </p:nvSpPr>
        <p:spPr>
          <a:xfrm>
            <a:off x="6096000" y="747000"/>
            <a:ext cx="5365828" cy="5364000"/>
          </a:xfrm>
          <a:custGeom>
            <a:avLst/>
            <a:gdLst>
              <a:gd name="connsiteX0" fmla="*/ 0 w 5362436"/>
              <a:gd name="connsiteY0" fmla="*/ 2682000 h 5364000"/>
              <a:gd name="connsiteX1" fmla="*/ 2681218 w 5362436"/>
              <a:gd name="connsiteY1" fmla="*/ 0 h 5364000"/>
              <a:gd name="connsiteX2" fmla="*/ 5362436 w 5362436"/>
              <a:gd name="connsiteY2" fmla="*/ 0 h 5364000"/>
              <a:gd name="connsiteX3" fmla="*/ 5362436 w 5362436"/>
              <a:gd name="connsiteY3" fmla="*/ 2682000 h 5364000"/>
              <a:gd name="connsiteX4" fmla="*/ 2681218 w 5362436"/>
              <a:gd name="connsiteY4" fmla="*/ 5364000 h 5364000"/>
              <a:gd name="connsiteX5" fmla="*/ 0 w 5362436"/>
              <a:gd name="connsiteY5" fmla="*/ 2682000 h 5364000"/>
              <a:gd name="connsiteX0" fmla="*/ 0 w 5362436"/>
              <a:gd name="connsiteY0" fmla="*/ 2682000 h 5364000"/>
              <a:gd name="connsiteX1" fmla="*/ 2681218 w 5362436"/>
              <a:gd name="connsiteY1" fmla="*/ 0 h 5364000"/>
              <a:gd name="connsiteX2" fmla="*/ 5210730 w 5362436"/>
              <a:gd name="connsiteY2" fmla="*/ 553 h 5364000"/>
              <a:gd name="connsiteX3" fmla="*/ 5362436 w 5362436"/>
              <a:gd name="connsiteY3" fmla="*/ 0 h 5364000"/>
              <a:gd name="connsiteX4" fmla="*/ 5362436 w 5362436"/>
              <a:gd name="connsiteY4" fmla="*/ 2682000 h 5364000"/>
              <a:gd name="connsiteX5" fmla="*/ 2681218 w 5362436"/>
              <a:gd name="connsiteY5" fmla="*/ 5364000 h 5364000"/>
              <a:gd name="connsiteX6" fmla="*/ 0 w 5362436"/>
              <a:gd name="connsiteY6" fmla="*/ 2682000 h 5364000"/>
              <a:gd name="connsiteX0" fmla="*/ 0 w 5362436"/>
              <a:gd name="connsiteY0" fmla="*/ 2682000 h 5364000"/>
              <a:gd name="connsiteX1" fmla="*/ 2681218 w 5362436"/>
              <a:gd name="connsiteY1" fmla="*/ 0 h 5364000"/>
              <a:gd name="connsiteX2" fmla="*/ 5210730 w 5362436"/>
              <a:gd name="connsiteY2" fmla="*/ 553 h 5364000"/>
              <a:gd name="connsiteX3" fmla="*/ 5362436 w 5362436"/>
              <a:gd name="connsiteY3" fmla="*/ 0 h 5364000"/>
              <a:gd name="connsiteX4" fmla="*/ 5362121 w 5362436"/>
              <a:gd name="connsiteY4" fmla="*/ 139832 h 5364000"/>
              <a:gd name="connsiteX5" fmla="*/ 5362436 w 5362436"/>
              <a:gd name="connsiteY5" fmla="*/ 2682000 h 5364000"/>
              <a:gd name="connsiteX6" fmla="*/ 2681218 w 5362436"/>
              <a:gd name="connsiteY6" fmla="*/ 5364000 h 5364000"/>
              <a:gd name="connsiteX7" fmla="*/ 0 w 5362436"/>
              <a:gd name="connsiteY7" fmla="*/ 2682000 h 5364000"/>
              <a:gd name="connsiteX0" fmla="*/ 0 w 5362436"/>
              <a:gd name="connsiteY0" fmla="*/ 2682000 h 5364000"/>
              <a:gd name="connsiteX1" fmla="*/ 2681218 w 5362436"/>
              <a:gd name="connsiteY1" fmla="*/ 0 h 5364000"/>
              <a:gd name="connsiteX2" fmla="*/ 5210730 w 5362436"/>
              <a:gd name="connsiteY2" fmla="*/ 553 h 5364000"/>
              <a:gd name="connsiteX3" fmla="*/ 5362121 w 5362436"/>
              <a:gd name="connsiteY3" fmla="*/ 139832 h 5364000"/>
              <a:gd name="connsiteX4" fmla="*/ 5362436 w 5362436"/>
              <a:gd name="connsiteY4" fmla="*/ 2682000 h 5364000"/>
              <a:gd name="connsiteX5" fmla="*/ 2681218 w 5362436"/>
              <a:gd name="connsiteY5" fmla="*/ 5364000 h 5364000"/>
              <a:gd name="connsiteX6" fmla="*/ 0 w 5362436"/>
              <a:gd name="connsiteY6" fmla="*/ 2682000 h 5364000"/>
              <a:gd name="connsiteX0" fmla="*/ 0 w 5362436"/>
              <a:gd name="connsiteY0" fmla="*/ 2682000 h 5364000"/>
              <a:gd name="connsiteX1" fmla="*/ 2681218 w 5362436"/>
              <a:gd name="connsiteY1" fmla="*/ 0 h 5364000"/>
              <a:gd name="connsiteX2" fmla="*/ 5193078 w 5362436"/>
              <a:gd name="connsiteY2" fmla="*/ 4084 h 5364000"/>
              <a:gd name="connsiteX3" fmla="*/ 5362121 w 5362436"/>
              <a:gd name="connsiteY3" fmla="*/ 139832 h 5364000"/>
              <a:gd name="connsiteX4" fmla="*/ 5362436 w 5362436"/>
              <a:gd name="connsiteY4" fmla="*/ 2682000 h 5364000"/>
              <a:gd name="connsiteX5" fmla="*/ 2681218 w 5362436"/>
              <a:gd name="connsiteY5" fmla="*/ 5364000 h 5364000"/>
              <a:gd name="connsiteX6" fmla="*/ 0 w 5362436"/>
              <a:gd name="connsiteY6" fmla="*/ 2682000 h 5364000"/>
              <a:gd name="connsiteX0" fmla="*/ 0 w 5365652"/>
              <a:gd name="connsiteY0" fmla="*/ 2682000 h 5364000"/>
              <a:gd name="connsiteX1" fmla="*/ 2681218 w 5365652"/>
              <a:gd name="connsiteY1" fmla="*/ 0 h 5364000"/>
              <a:gd name="connsiteX2" fmla="*/ 5193078 w 5365652"/>
              <a:gd name="connsiteY2" fmla="*/ 408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652"/>
              <a:gd name="connsiteY0" fmla="*/ 2682000 h 5364000"/>
              <a:gd name="connsiteX1" fmla="*/ 2681218 w 5365652"/>
              <a:gd name="connsiteY1" fmla="*/ 0 h 5364000"/>
              <a:gd name="connsiteX2" fmla="*/ 5200139 w 5365652"/>
              <a:gd name="connsiteY2" fmla="*/ 55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652"/>
              <a:gd name="connsiteY0" fmla="*/ 2682000 h 5364000"/>
              <a:gd name="connsiteX1" fmla="*/ 2681218 w 5365652"/>
              <a:gd name="connsiteY1" fmla="*/ 0 h 5364000"/>
              <a:gd name="connsiteX2" fmla="*/ 5193078 w 5365652"/>
              <a:gd name="connsiteY2" fmla="*/ 408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652"/>
              <a:gd name="connsiteY0" fmla="*/ 2682000 h 5364000"/>
              <a:gd name="connsiteX1" fmla="*/ 2681218 w 5365652"/>
              <a:gd name="connsiteY1" fmla="*/ 0 h 5364000"/>
              <a:gd name="connsiteX2" fmla="*/ 5193078 w 5365652"/>
              <a:gd name="connsiteY2" fmla="*/ 408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828"/>
              <a:gd name="connsiteY0" fmla="*/ 2682000 h 5364000"/>
              <a:gd name="connsiteX1" fmla="*/ 2681218 w 5365828"/>
              <a:gd name="connsiteY1" fmla="*/ 0 h 5364000"/>
              <a:gd name="connsiteX2" fmla="*/ 5193078 w 5365828"/>
              <a:gd name="connsiteY2" fmla="*/ 4084 h 5364000"/>
              <a:gd name="connsiteX3" fmla="*/ 5365652 w 5365828"/>
              <a:gd name="connsiteY3" fmla="*/ 199851 h 5364000"/>
              <a:gd name="connsiteX4" fmla="*/ 5362436 w 5365828"/>
              <a:gd name="connsiteY4" fmla="*/ 2682000 h 5364000"/>
              <a:gd name="connsiteX5" fmla="*/ 2681218 w 5365828"/>
              <a:gd name="connsiteY5" fmla="*/ 5364000 h 5364000"/>
              <a:gd name="connsiteX6" fmla="*/ 0 w 5365828"/>
              <a:gd name="connsiteY6" fmla="*/ 2682000 h 53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5828" h="5364000">
                <a:moveTo>
                  <a:pt x="0" y="2682000"/>
                </a:moveTo>
                <a:cubicBezTo>
                  <a:pt x="0" y="1200772"/>
                  <a:pt x="1200422" y="0"/>
                  <a:pt x="2681218" y="0"/>
                </a:cubicBezTo>
                <a:lnTo>
                  <a:pt x="5193078" y="4084"/>
                </a:lnTo>
                <a:cubicBezTo>
                  <a:pt x="5345926" y="9322"/>
                  <a:pt x="5368145" y="109882"/>
                  <a:pt x="5365652" y="199851"/>
                </a:cubicBezTo>
                <a:lnTo>
                  <a:pt x="5362436" y="2682000"/>
                </a:lnTo>
                <a:cubicBezTo>
                  <a:pt x="5362436" y="4163228"/>
                  <a:pt x="4162014" y="5364000"/>
                  <a:pt x="2681218" y="5364000"/>
                </a:cubicBezTo>
                <a:cubicBezTo>
                  <a:pt x="1200422" y="5364000"/>
                  <a:pt x="0" y="4163228"/>
                  <a:pt x="0" y="2682000"/>
                </a:cubicBezTo>
                <a:close/>
              </a:path>
            </a:pathLst>
          </a:custGeom>
          <a:no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lang="sv-SE" smtClean="0"/>
            </a:lvl1pPr>
          </a:lstStyle>
          <a:p>
            <a:r>
              <a:rPr lang="sv-SE" dirty="0"/>
              <a:t>Montera in bild i markören genom att klicka på bildikonen i mitten av markören</a:t>
            </a:r>
          </a:p>
          <a:p>
            <a:endParaRPr lang="sv-SE" dirty="0"/>
          </a:p>
        </p:txBody>
      </p:sp>
    </p:spTree>
    <p:extLst>
      <p:ext uri="{BB962C8B-B14F-4D97-AF65-F5344CB8AC3E}">
        <p14:creationId xmlns:p14="http://schemas.microsoft.com/office/powerpoint/2010/main" val="197423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i markör text">
    <p:spTree>
      <p:nvGrpSpPr>
        <p:cNvPr id="1" name=""/>
        <p:cNvGrpSpPr/>
        <p:nvPr/>
      </p:nvGrpSpPr>
      <p:grpSpPr>
        <a:xfrm>
          <a:off x="0" y="0"/>
          <a:ext cx="0" cy="0"/>
          <a:chOff x="0" y="0"/>
          <a:chExt cx="0" cy="0"/>
        </a:xfrm>
      </p:grpSpPr>
      <p:sp>
        <p:nvSpPr>
          <p:cNvPr id="9" name="Platshållare för text 1">
            <a:extLst>
              <a:ext uri="{FF2B5EF4-FFF2-40B4-BE49-F238E27FC236}">
                <a16:creationId xmlns:a16="http://schemas.microsoft.com/office/drawing/2014/main" id="{143178E8-75C1-46B4-9D4E-1EA5841CD6C3}"/>
              </a:ext>
            </a:extLst>
          </p:cNvPr>
          <p:cNvSpPr>
            <a:spLocks noGrp="1"/>
          </p:cNvSpPr>
          <p:nvPr>
            <p:ph type="body" sz="quarter" idx="18"/>
          </p:nvPr>
        </p:nvSpPr>
        <p:spPr>
          <a:xfrm>
            <a:off x="938212" y="2195999"/>
            <a:ext cx="4745100" cy="335707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40">
            <a:extLst>
              <a:ext uri="{FF2B5EF4-FFF2-40B4-BE49-F238E27FC236}">
                <a16:creationId xmlns:a16="http://schemas.microsoft.com/office/drawing/2014/main" id="{51BD9F19-187A-46A0-987D-F20DEFF7B969}"/>
              </a:ext>
            </a:extLst>
          </p:cNvPr>
          <p:cNvSpPr>
            <a:spLocks noGrp="1" noChangeAspect="1"/>
          </p:cNvSpPr>
          <p:nvPr>
            <p:ph type="pic" sz="quarter" idx="14" hasCustomPrompt="1"/>
          </p:nvPr>
        </p:nvSpPr>
        <p:spPr>
          <a:xfrm>
            <a:off x="6096000" y="747000"/>
            <a:ext cx="5365828" cy="5364000"/>
          </a:xfrm>
          <a:custGeom>
            <a:avLst/>
            <a:gdLst>
              <a:gd name="connsiteX0" fmla="*/ 0 w 5362436"/>
              <a:gd name="connsiteY0" fmla="*/ 2682000 h 5364000"/>
              <a:gd name="connsiteX1" fmla="*/ 2681218 w 5362436"/>
              <a:gd name="connsiteY1" fmla="*/ 0 h 5364000"/>
              <a:gd name="connsiteX2" fmla="*/ 5362436 w 5362436"/>
              <a:gd name="connsiteY2" fmla="*/ 0 h 5364000"/>
              <a:gd name="connsiteX3" fmla="*/ 5362436 w 5362436"/>
              <a:gd name="connsiteY3" fmla="*/ 2682000 h 5364000"/>
              <a:gd name="connsiteX4" fmla="*/ 2681218 w 5362436"/>
              <a:gd name="connsiteY4" fmla="*/ 5364000 h 5364000"/>
              <a:gd name="connsiteX5" fmla="*/ 0 w 5362436"/>
              <a:gd name="connsiteY5" fmla="*/ 2682000 h 5364000"/>
              <a:gd name="connsiteX0" fmla="*/ 0 w 5362436"/>
              <a:gd name="connsiteY0" fmla="*/ 2682000 h 5364000"/>
              <a:gd name="connsiteX1" fmla="*/ 2681218 w 5362436"/>
              <a:gd name="connsiteY1" fmla="*/ 0 h 5364000"/>
              <a:gd name="connsiteX2" fmla="*/ 5210730 w 5362436"/>
              <a:gd name="connsiteY2" fmla="*/ 553 h 5364000"/>
              <a:gd name="connsiteX3" fmla="*/ 5362436 w 5362436"/>
              <a:gd name="connsiteY3" fmla="*/ 0 h 5364000"/>
              <a:gd name="connsiteX4" fmla="*/ 5362436 w 5362436"/>
              <a:gd name="connsiteY4" fmla="*/ 2682000 h 5364000"/>
              <a:gd name="connsiteX5" fmla="*/ 2681218 w 5362436"/>
              <a:gd name="connsiteY5" fmla="*/ 5364000 h 5364000"/>
              <a:gd name="connsiteX6" fmla="*/ 0 w 5362436"/>
              <a:gd name="connsiteY6" fmla="*/ 2682000 h 5364000"/>
              <a:gd name="connsiteX0" fmla="*/ 0 w 5362436"/>
              <a:gd name="connsiteY0" fmla="*/ 2682000 h 5364000"/>
              <a:gd name="connsiteX1" fmla="*/ 2681218 w 5362436"/>
              <a:gd name="connsiteY1" fmla="*/ 0 h 5364000"/>
              <a:gd name="connsiteX2" fmla="*/ 5210730 w 5362436"/>
              <a:gd name="connsiteY2" fmla="*/ 553 h 5364000"/>
              <a:gd name="connsiteX3" fmla="*/ 5362436 w 5362436"/>
              <a:gd name="connsiteY3" fmla="*/ 0 h 5364000"/>
              <a:gd name="connsiteX4" fmla="*/ 5362121 w 5362436"/>
              <a:gd name="connsiteY4" fmla="*/ 139832 h 5364000"/>
              <a:gd name="connsiteX5" fmla="*/ 5362436 w 5362436"/>
              <a:gd name="connsiteY5" fmla="*/ 2682000 h 5364000"/>
              <a:gd name="connsiteX6" fmla="*/ 2681218 w 5362436"/>
              <a:gd name="connsiteY6" fmla="*/ 5364000 h 5364000"/>
              <a:gd name="connsiteX7" fmla="*/ 0 w 5362436"/>
              <a:gd name="connsiteY7" fmla="*/ 2682000 h 5364000"/>
              <a:gd name="connsiteX0" fmla="*/ 0 w 5362436"/>
              <a:gd name="connsiteY0" fmla="*/ 2682000 h 5364000"/>
              <a:gd name="connsiteX1" fmla="*/ 2681218 w 5362436"/>
              <a:gd name="connsiteY1" fmla="*/ 0 h 5364000"/>
              <a:gd name="connsiteX2" fmla="*/ 5210730 w 5362436"/>
              <a:gd name="connsiteY2" fmla="*/ 553 h 5364000"/>
              <a:gd name="connsiteX3" fmla="*/ 5362121 w 5362436"/>
              <a:gd name="connsiteY3" fmla="*/ 139832 h 5364000"/>
              <a:gd name="connsiteX4" fmla="*/ 5362436 w 5362436"/>
              <a:gd name="connsiteY4" fmla="*/ 2682000 h 5364000"/>
              <a:gd name="connsiteX5" fmla="*/ 2681218 w 5362436"/>
              <a:gd name="connsiteY5" fmla="*/ 5364000 h 5364000"/>
              <a:gd name="connsiteX6" fmla="*/ 0 w 5362436"/>
              <a:gd name="connsiteY6" fmla="*/ 2682000 h 5364000"/>
              <a:gd name="connsiteX0" fmla="*/ 0 w 5362436"/>
              <a:gd name="connsiteY0" fmla="*/ 2682000 h 5364000"/>
              <a:gd name="connsiteX1" fmla="*/ 2681218 w 5362436"/>
              <a:gd name="connsiteY1" fmla="*/ 0 h 5364000"/>
              <a:gd name="connsiteX2" fmla="*/ 5193078 w 5362436"/>
              <a:gd name="connsiteY2" fmla="*/ 4084 h 5364000"/>
              <a:gd name="connsiteX3" fmla="*/ 5362121 w 5362436"/>
              <a:gd name="connsiteY3" fmla="*/ 139832 h 5364000"/>
              <a:gd name="connsiteX4" fmla="*/ 5362436 w 5362436"/>
              <a:gd name="connsiteY4" fmla="*/ 2682000 h 5364000"/>
              <a:gd name="connsiteX5" fmla="*/ 2681218 w 5362436"/>
              <a:gd name="connsiteY5" fmla="*/ 5364000 h 5364000"/>
              <a:gd name="connsiteX6" fmla="*/ 0 w 5362436"/>
              <a:gd name="connsiteY6" fmla="*/ 2682000 h 5364000"/>
              <a:gd name="connsiteX0" fmla="*/ 0 w 5365652"/>
              <a:gd name="connsiteY0" fmla="*/ 2682000 h 5364000"/>
              <a:gd name="connsiteX1" fmla="*/ 2681218 w 5365652"/>
              <a:gd name="connsiteY1" fmla="*/ 0 h 5364000"/>
              <a:gd name="connsiteX2" fmla="*/ 5193078 w 5365652"/>
              <a:gd name="connsiteY2" fmla="*/ 408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652"/>
              <a:gd name="connsiteY0" fmla="*/ 2682000 h 5364000"/>
              <a:gd name="connsiteX1" fmla="*/ 2681218 w 5365652"/>
              <a:gd name="connsiteY1" fmla="*/ 0 h 5364000"/>
              <a:gd name="connsiteX2" fmla="*/ 5200139 w 5365652"/>
              <a:gd name="connsiteY2" fmla="*/ 55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652"/>
              <a:gd name="connsiteY0" fmla="*/ 2682000 h 5364000"/>
              <a:gd name="connsiteX1" fmla="*/ 2681218 w 5365652"/>
              <a:gd name="connsiteY1" fmla="*/ 0 h 5364000"/>
              <a:gd name="connsiteX2" fmla="*/ 5193078 w 5365652"/>
              <a:gd name="connsiteY2" fmla="*/ 408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652"/>
              <a:gd name="connsiteY0" fmla="*/ 2682000 h 5364000"/>
              <a:gd name="connsiteX1" fmla="*/ 2681218 w 5365652"/>
              <a:gd name="connsiteY1" fmla="*/ 0 h 5364000"/>
              <a:gd name="connsiteX2" fmla="*/ 5193078 w 5365652"/>
              <a:gd name="connsiteY2" fmla="*/ 4084 h 5364000"/>
              <a:gd name="connsiteX3" fmla="*/ 5365652 w 5365652"/>
              <a:gd name="connsiteY3" fmla="*/ 199851 h 5364000"/>
              <a:gd name="connsiteX4" fmla="*/ 5362436 w 5365652"/>
              <a:gd name="connsiteY4" fmla="*/ 2682000 h 5364000"/>
              <a:gd name="connsiteX5" fmla="*/ 2681218 w 5365652"/>
              <a:gd name="connsiteY5" fmla="*/ 5364000 h 5364000"/>
              <a:gd name="connsiteX6" fmla="*/ 0 w 5365652"/>
              <a:gd name="connsiteY6" fmla="*/ 2682000 h 5364000"/>
              <a:gd name="connsiteX0" fmla="*/ 0 w 5365828"/>
              <a:gd name="connsiteY0" fmla="*/ 2682000 h 5364000"/>
              <a:gd name="connsiteX1" fmla="*/ 2681218 w 5365828"/>
              <a:gd name="connsiteY1" fmla="*/ 0 h 5364000"/>
              <a:gd name="connsiteX2" fmla="*/ 5193078 w 5365828"/>
              <a:gd name="connsiteY2" fmla="*/ 4084 h 5364000"/>
              <a:gd name="connsiteX3" fmla="*/ 5365652 w 5365828"/>
              <a:gd name="connsiteY3" fmla="*/ 199851 h 5364000"/>
              <a:gd name="connsiteX4" fmla="*/ 5362436 w 5365828"/>
              <a:gd name="connsiteY4" fmla="*/ 2682000 h 5364000"/>
              <a:gd name="connsiteX5" fmla="*/ 2681218 w 5365828"/>
              <a:gd name="connsiteY5" fmla="*/ 5364000 h 5364000"/>
              <a:gd name="connsiteX6" fmla="*/ 0 w 5365828"/>
              <a:gd name="connsiteY6" fmla="*/ 2682000 h 53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5828" h="5364000">
                <a:moveTo>
                  <a:pt x="0" y="2682000"/>
                </a:moveTo>
                <a:cubicBezTo>
                  <a:pt x="0" y="1200772"/>
                  <a:pt x="1200422" y="0"/>
                  <a:pt x="2681218" y="0"/>
                </a:cubicBezTo>
                <a:lnTo>
                  <a:pt x="5193078" y="4084"/>
                </a:lnTo>
                <a:cubicBezTo>
                  <a:pt x="5345926" y="9322"/>
                  <a:pt x="5368145" y="109882"/>
                  <a:pt x="5365652" y="199851"/>
                </a:cubicBezTo>
                <a:lnTo>
                  <a:pt x="5362436" y="2682000"/>
                </a:lnTo>
                <a:cubicBezTo>
                  <a:pt x="5362436" y="4163228"/>
                  <a:pt x="4162014" y="5364000"/>
                  <a:pt x="2681218" y="5364000"/>
                </a:cubicBezTo>
                <a:cubicBezTo>
                  <a:pt x="1200422" y="5364000"/>
                  <a:pt x="0" y="4163228"/>
                  <a:pt x="0" y="2682000"/>
                </a:cubicBezTo>
                <a:close/>
              </a:path>
            </a:pathLst>
          </a:custGeom>
          <a:no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lang="sv-SE" smtClean="0"/>
            </a:lvl1pPr>
          </a:lstStyle>
          <a:p>
            <a:r>
              <a:rPr lang="sv-SE" dirty="0"/>
              <a:t>Montera in bild i markören genom att klicka på bildikonen i mitten av markören</a:t>
            </a:r>
          </a:p>
          <a:p>
            <a:endParaRPr lang="sv-SE" dirty="0"/>
          </a:p>
        </p:txBody>
      </p:sp>
    </p:spTree>
    <p:extLst>
      <p:ext uri="{BB962C8B-B14F-4D97-AF65-F5344CB8AC3E}">
        <p14:creationId xmlns:p14="http://schemas.microsoft.com/office/powerpoint/2010/main" val="35600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19"/>
          <a:stretch>
            <a:fillRect/>
          </a:stretch>
        </p:blipFill>
        <p:spPr>
          <a:xfrm>
            <a:off x="375783" y="366546"/>
            <a:ext cx="2617418" cy="649062"/>
          </a:xfrm>
          <a:prstGeom prst="rect">
            <a:avLst/>
          </a:prstGeom>
        </p:spPr>
      </p:pic>
      <p:sp>
        <p:nvSpPr>
          <p:cNvPr id="2" name="Platshållare för rubrik 1">
            <a:extLst>
              <a:ext uri="{FF2B5EF4-FFF2-40B4-BE49-F238E27FC236}">
                <a16:creationId xmlns:a16="http://schemas.microsoft.com/office/drawing/2014/main" id="{2600B1AA-132C-4DAA-8011-948E234FEE25}"/>
              </a:ext>
            </a:extLst>
          </p:cNvPr>
          <p:cNvSpPr>
            <a:spLocks noGrp="1"/>
          </p:cNvSpPr>
          <p:nvPr>
            <p:ph type="title"/>
          </p:nvPr>
        </p:nvSpPr>
        <p:spPr>
          <a:xfrm>
            <a:off x="933451" y="1628775"/>
            <a:ext cx="7496176" cy="468313"/>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1">
            <a:extLst>
              <a:ext uri="{FF2B5EF4-FFF2-40B4-BE49-F238E27FC236}">
                <a16:creationId xmlns:a16="http://schemas.microsoft.com/office/drawing/2014/main" id="{C1ED8CBC-5CFA-456D-AFFA-051BD55E38E1}"/>
              </a:ext>
            </a:extLst>
          </p:cNvPr>
          <p:cNvSpPr>
            <a:spLocks noGrp="1"/>
          </p:cNvSpPr>
          <p:nvPr>
            <p:ph type="body" idx="1"/>
          </p:nvPr>
        </p:nvSpPr>
        <p:spPr>
          <a:xfrm>
            <a:off x="938213" y="2195999"/>
            <a:ext cx="7497700" cy="334962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A183300-C069-4B10-B38A-085CE89B9279}"/>
              </a:ext>
            </a:extLst>
          </p:cNvPr>
          <p:cNvSpPr>
            <a:spLocks noGrp="1"/>
          </p:cNvSpPr>
          <p:nvPr>
            <p:ph type="dt" sz="half" idx="2"/>
          </p:nvPr>
        </p:nvSpPr>
        <p:spPr>
          <a:xfrm>
            <a:off x="371517" y="6283056"/>
            <a:ext cx="722843" cy="365125"/>
          </a:xfrm>
          <a:prstGeom prst="rect">
            <a:avLst/>
          </a:prstGeom>
        </p:spPr>
        <p:txBody>
          <a:bodyPr vert="horz" lIns="0" tIns="0" rIns="0" bIns="0" rtlCol="0" anchor="ctr"/>
          <a:lstStyle>
            <a:lvl1pPr algn="l">
              <a:defRPr sz="1100">
                <a:solidFill>
                  <a:schemeClr val="tx1">
                    <a:tint val="75000"/>
                  </a:schemeClr>
                </a:solidFill>
              </a:defRPr>
            </a:lvl1pPr>
          </a:lstStyle>
          <a:p>
            <a:fld id="{62257FCC-E3D5-40C7-AA8F-9B1EA54BE42D}" type="datetime1">
              <a:rPr lang="sv-SE" smtClean="0"/>
              <a:t>2023-04-20</a:t>
            </a:fld>
            <a:endParaRPr lang="sv-SE" dirty="0"/>
          </a:p>
        </p:txBody>
      </p:sp>
      <p:sp>
        <p:nvSpPr>
          <p:cNvPr id="5" name="Platshållare för sidfot 4">
            <a:extLst>
              <a:ext uri="{FF2B5EF4-FFF2-40B4-BE49-F238E27FC236}">
                <a16:creationId xmlns:a16="http://schemas.microsoft.com/office/drawing/2014/main" id="{9CDE12EA-0014-4CF1-9776-34159B002662}"/>
              </a:ext>
            </a:extLst>
          </p:cNvPr>
          <p:cNvSpPr>
            <a:spLocks noGrp="1"/>
          </p:cNvSpPr>
          <p:nvPr>
            <p:ph type="ftr" sz="quarter" idx="3"/>
          </p:nvPr>
        </p:nvSpPr>
        <p:spPr>
          <a:xfrm>
            <a:off x="1103250" y="6283056"/>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dirty="0"/>
              <a:t>Sidfot om man väljer att infoga en sådan i sin presentation</a:t>
            </a:r>
          </a:p>
        </p:txBody>
      </p:sp>
      <p:sp>
        <p:nvSpPr>
          <p:cNvPr id="6" name="Platshållare för bildnummer 5">
            <a:extLst>
              <a:ext uri="{FF2B5EF4-FFF2-40B4-BE49-F238E27FC236}">
                <a16:creationId xmlns:a16="http://schemas.microsoft.com/office/drawing/2014/main" id="{5CCC1650-5124-499D-8497-C722286CD52F}"/>
              </a:ext>
            </a:extLst>
          </p:cNvPr>
          <p:cNvSpPr>
            <a:spLocks noGrp="1"/>
          </p:cNvSpPr>
          <p:nvPr>
            <p:ph type="sldNum" sz="quarter" idx="4"/>
          </p:nvPr>
        </p:nvSpPr>
        <p:spPr>
          <a:xfrm>
            <a:off x="11741001" y="6417310"/>
            <a:ext cx="3849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E2DB5-735B-4F7F-A637-FB3AD506D98E}" type="slidenum">
              <a:rPr lang="sv-SE" smtClean="0"/>
              <a:t>‹#›</a:t>
            </a:fld>
            <a:endParaRPr lang="sv-SE"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02" r:id="rId1"/>
    <p:sldLayoutId id="2147483677" r:id="rId2"/>
    <p:sldLayoutId id="2147483692" r:id="rId3"/>
    <p:sldLayoutId id="2147483684" r:id="rId4"/>
    <p:sldLayoutId id="2147483704" r:id="rId5"/>
    <p:sldLayoutId id="2147483706" r:id="rId6"/>
    <p:sldLayoutId id="2147483688" r:id="rId7"/>
    <p:sldLayoutId id="2147483713" r:id="rId8"/>
    <p:sldLayoutId id="2147483714" r:id="rId9"/>
    <p:sldLayoutId id="2147483694" r:id="rId10"/>
    <p:sldLayoutId id="2147483696" r:id="rId11"/>
    <p:sldLayoutId id="2147483701" r:id="rId12"/>
    <p:sldLayoutId id="2147483697" r:id="rId13"/>
    <p:sldLayoutId id="2147483693" r:id="rId14"/>
    <p:sldLayoutId id="2147483676" r:id="rId15"/>
    <p:sldLayoutId id="2147483679" r:id="rId16"/>
    <p:sldLayoutId id="2147483700" r:id="rId17"/>
  </p:sldLayoutIdLst>
  <p:hf hdr="0"/>
  <p:txStyles>
    <p:titleStyle>
      <a:lvl1pPr algn="l" defTabSz="914400" rtl="0" eaLnBrk="1" latinLnBrk="0" hangingPunct="1">
        <a:lnSpc>
          <a:spcPct val="90000"/>
        </a:lnSpc>
        <a:spcBef>
          <a:spcPct val="0"/>
        </a:spcBef>
        <a:buNone/>
        <a:defRPr sz="2600" b="1" kern="1200">
          <a:solidFill>
            <a:schemeClr val="tx1"/>
          </a:solidFill>
          <a:latin typeface="+mj-lt"/>
          <a:ea typeface="Tw Cen MT" charset="0"/>
          <a:cs typeface="Tw Cen MT"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Tw Cen MT" charset="0"/>
          <a:cs typeface="Tw Cen MT"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24" userDrawn="1">
          <p15:clr>
            <a:srgbClr val="F26B43"/>
          </p15:clr>
        </p15:guide>
        <p15:guide id="3" pos="3840" userDrawn="1">
          <p15:clr>
            <a:srgbClr val="F26B43"/>
          </p15:clr>
        </p15:guide>
        <p15:guide id="4" pos="7446" userDrawn="1">
          <p15:clr>
            <a:srgbClr val="F26B43"/>
          </p15:clr>
        </p15:guide>
        <p15:guide id="5" orient="horz" pos="1026" userDrawn="1">
          <p15:clr>
            <a:srgbClr val="F26B43"/>
          </p15:clr>
        </p15:guide>
        <p15:guide id="6" orient="horz" pos="3498" userDrawn="1">
          <p15:clr>
            <a:srgbClr val="F26B43"/>
          </p15:clr>
        </p15:guide>
        <p15:guide id="7" orient="horz" pos="1321" userDrawn="1">
          <p15:clr>
            <a:srgbClr val="F26B43"/>
          </p15:clr>
        </p15:guide>
        <p15:guide id="8" orient="horz" pos="228" userDrawn="1">
          <p15:clr>
            <a:srgbClr val="F26B43"/>
          </p15:clr>
        </p15:guide>
        <p15:guide id="10" pos="5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10F03-26AD-4321-9DFF-65841A400BFD}"/>
              </a:ext>
            </a:extLst>
          </p:cNvPr>
          <p:cNvSpPr>
            <a:spLocks noGrp="1"/>
          </p:cNvSpPr>
          <p:nvPr>
            <p:ph type="title"/>
          </p:nvPr>
        </p:nvSpPr>
        <p:spPr>
          <a:xfrm>
            <a:off x="2351850" y="2443756"/>
            <a:ext cx="7488300" cy="1629963"/>
          </a:xfrm>
        </p:spPr>
        <p:txBody>
          <a:bodyPr/>
          <a:lstStyle/>
          <a:p>
            <a:pPr algn="ctr"/>
            <a:r>
              <a:rPr lang="sv-SE" dirty="0" smtClean="0"/>
              <a:t>BIP</a:t>
            </a:r>
            <a:br>
              <a:rPr lang="sv-SE" dirty="0" smtClean="0"/>
            </a:br>
            <a:r>
              <a:rPr lang="sv-SE" dirty="0" smtClean="0"/>
              <a:t>Arbete </a:t>
            </a:r>
            <a:r>
              <a:rPr lang="sv-SE" dirty="0" smtClean="0"/>
              <a:t>&amp; </a:t>
            </a:r>
            <a:r>
              <a:rPr lang="sv-SE" dirty="0" smtClean="0"/>
              <a:t>integration</a:t>
            </a:r>
            <a:br>
              <a:rPr lang="sv-SE" dirty="0" smtClean="0"/>
            </a:br>
            <a:r>
              <a:rPr lang="sv-SE" dirty="0" smtClean="0"/>
              <a:t>Enhet vuxen</a:t>
            </a:r>
            <a:endParaRPr lang="sv-SE" dirty="0"/>
          </a:p>
        </p:txBody>
      </p:sp>
      <p:sp>
        <p:nvSpPr>
          <p:cNvPr id="3" name="Platshållare för text 2">
            <a:extLst>
              <a:ext uri="{FF2B5EF4-FFF2-40B4-BE49-F238E27FC236}">
                <a16:creationId xmlns:a16="http://schemas.microsoft.com/office/drawing/2014/main" id="{11AA3421-8425-4FBD-B421-B18521F270DB}"/>
              </a:ext>
            </a:extLst>
          </p:cNvPr>
          <p:cNvSpPr>
            <a:spLocks noGrp="1"/>
          </p:cNvSpPr>
          <p:nvPr>
            <p:ph type="body" sz="quarter" idx="14"/>
          </p:nvPr>
        </p:nvSpPr>
        <p:spPr>
          <a:xfrm>
            <a:off x="2371004" y="3784060"/>
            <a:ext cx="7488300" cy="1848255"/>
          </a:xfrm>
        </p:spPr>
        <p:txBody>
          <a:bodyPr>
            <a:normAutofit/>
          </a:bodyPr>
          <a:lstStyle/>
          <a:p>
            <a:endParaRPr lang="sv-SE" dirty="0" smtClean="0"/>
          </a:p>
          <a:p>
            <a:pPr algn="ctr"/>
            <a:endParaRPr lang="sv-SE" dirty="0" smtClean="0"/>
          </a:p>
          <a:p>
            <a:pPr algn="ctr"/>
            <a:r>
              <a:rPr lang="sv-SE" dirty="0" smtClean="0"/>
              <a:t>BIP </a:t>
            </a:r>
            <a:r>
              <a:rPr lang="sv-SE" dirty="0"/>
              <a:t>är ett danskt forskningsprojekt </a:t>
            </a:r>
            <a:endParaRPr lang="sv-SE" dirty="0" smtClean="0"/>
          </a:p>
          <a:p>
            <a:pPr algn="ctr"/>
            <a:r>
              <a:rPr lang="sv-SE" dirty="0" smtClean="0"/>
              <a:t>vars </a:t>
            </a:r>
            <a:r>
              <a:rPr lang="sv-SE" dirty="0"/>
              <a:t>resultat vi har valt att använda i vårt arbete med deltagare.</a:t>
            </a:r>
          </a:p>
          <a:p>
            <a:endParaRPr lang="sv-SE" dirty="0"/>
          </a:p>
        </p:txBody>
      </p:sp>
      <p:pic>
        <p:nvPicPr>
          <p:cNvPr id="4" name="Bildobjekt 3" descr="Mjölby kommuns logotyp">
            <a:extLst>
              <a:ext uri="{FF2B5EF4-FFF2-40B4-BE49-F238E27FC236}">
                <a16:creationId xmlns:a16="http://schemas.microsoft.com/office/drawing/2014/main" id="{4174A146-0898-4148-BD8F-5E4CEB7F24BF}"/>
              </a:ext>
            </a:extLst>
          </p:cNvPr>
          <p:cNvPicPr>
            <a:picLocks noChangeAspect="1"/>
          </p:cNvPicPr>
          <p:nvPr/>
        </p:nvPicPr>
        <p:blipFill>
          <a:blip r:embed="rId2"/>
          <a:stretch>
            <a:fillRect/>
          </a:stretch>
        </p:blipFill>
        <p:spPr>
          <a:xfrm>
            <a:off x="375783" y="366546"/>
            <a:ext cx="2617418" cy="649062"/>
          </a:xfrm>
          <a:prstGeom prst="rect">
            <a:avLst/>
          </a:prstGeom>
        </p:spPr>
      </p:pic>
    </p:spTree>
    <p:extLst>
      <p:ext uri="{BB962C8B-B14F-4D97-AF65-F5344CB8AC3E}">
        <p14:creationId xmlns:p14="http://schemas.microsoft.com/office/powerpoint/2010/main" val="304040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272"/>
            <a:ext cx="10875039" cy="6851728"/>
          </a:xfrm>
          <a:prstGeom prst="rect">
            <a:avLst/>
          </a:prstGeom>
        </p:spPr>
      </p:pic>
    </p:spTree>
    <p:extLst>
      <p:ext uri="{BB962C8B-B14F-4D97-AF65-F5344CB8AC3E}">
        <p14:creationId xmlns:p14="http://schemas.microsoft.com/office/powerpoint/2010/main" val="225071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8212" y="1605233"/>
            <a:ext cx="7403865" cy="468313"/>
          </a:xfrm>
        </p:spPr>
        <p:txBody>
          <a:bodyPr/>
          <a:lstStyle/>
          <a:p>
            <a:r>
              <a:rPr lang="sv-SE" dirty="0" smtClean="0"/>
              <a:t>Hur går vi vidare?</a:t>
            </a:r>
            <a:endParaRPr lang="sv-SE" dirty="0"/>
          </a:p>
        </p:txBody>
      </p:sp>
      <p:sp>
        <p:nvSpPr>
          <p:cNvPr id="3" name="Platshållare för text 2"/>
          <p:cNvSpPr>
            <a:spLocks noGrp="1"/>
          </p:cNvSpPr>
          <p:nvPr>
            <p:ph type="body" sz="quarter" idx="14"/>
          </p:nvPr>
        </p:nvSpPr>
        <p:spPr>
          <a:xfrm>
            <a:off x="938213" y="2195999"/>
            <a:ext cx="8740808" cy="3951882"/>
          </a:xfrm>
        </p:spPr>
        <p:txBody>
          <a:bodyPr numCol="1">
            <a:normAutofit lnSpcReduction="10000"/>
          </a:bodyPr>
          <a:lstStyle/>
          <a:p>
            <a:pPr marL="0" indent="0">
              <a:buNone/>
            </a:pPr>
            <a:r>
              <a:rPr lang="sv-SE" u="sng" dirty="0" smtClean="0"/>
              <a:t>Låg </a:t>
            </a:r>
            <a:r>
              <a:rPr lang="sv-SE" u="sng" dirty="0"/>
              <a:t>skattning inom </a:t>
            </a:r>
            <a:r>
              <a:rPr lang="sv-SE" u="sng" dirty="0" smtClean="0"/>
              <a:t>vardag: </a:t>
            </a:r>
            <a:endParaRPr lang="sv-SE" u="sng" dirty="0"/>
          </a:p>
          <a:p>
            <a:r>
              <a:rPr lang="sv-SE" dirty="0" smtClean="0"/>
              <a:t>T ex bostadslöshet, indraget körkort</a:t>
            </a:r>
            <a:r>
              <a:rPr lang="sv-SE" dirty="0" smtClean="0"/>
              <a:t>, </a:t>
            </a:r>
            <a:r>
              <a:rPr lang="sv-SE" dirty="0" smtClean="0"/>
              <a:t>ekonomin fungerar inte, inga fungerande vardagsrutiner, mm</a:t>
            </a:r>
          </a:p>
          <a:p>
            <a:pPr marL="0" indent="0">
              <a:buNone/>
            </a:pPr>
            <a:r>
              <a:rPr lang="sv-SE" dirty="0" smtClean="0"/>
              <a:t>Aoi kontaktar även i det här fallet Enhet vuxen för att diskutera vilka insatser som leder framåt. En insats är bättre än ingen och parallella insatser ger bäst resultat.</a:t>
            </a:r>
            <a:endParaRPr lang="sv-SE" dirty="0"/>
          </a:p>
          <a:p>
            <a:pPr marL="0" indent="0">
              <a:buNone/>
            </a:pPr>
            <a:r>
              <a:rPr lang="sv-SE" u="sng" dirty="0" smtClean="0"/>
              <a:t>Insatser: </a:t>
            </a:r>
            <a:endParaRPr lang="sv-SE" u="sng" dirty="0" smtClean="0"/>
          </a:p>
          <a:p>
            <a:pPr>
              <a:buFont typeface="Arial" panose="020B0604020202020204" pitchFamily="34" charset="0"/>
              <a:buChar char="•"/>
            </a:pPr>
            <a:r>
              <a:rPr lang="sv-SE" dirty="0" smtClean="0"/>
              <a:t>Boendestöd </a:t>
            </a:r>
          </a:p>
          <a:p>
            <a:pPr>
              <a:buFont typeface="Arial" panose="020B0604020202020204" pitchFamily="34" charset="0"/>
              <a:buChar char="•"/>
            </a:pPr>
            <a:r>
              <a:rPr lang="sv-SE" dirty="0" smtClean="0"/>
              <a:t>Budget </a:t>
            </a:r>
            <a:r>
              <a:rPr lang="sv-SE" dirty="0" smtClean="0"/>
              <a:t>och skuld </a:t>
            </a:r>
            <a:endParaRPr lang="sv-SE" dirty="0"/>
          </a:p>
          <a:p>
            <a:pPr>
              <a:buFont typeface="Arial" panose="020B0604020202020204" pitchFamily="34" charset="0"/>
              <a:buChar char="•"/>
            </a:pPr>
            <a:r>
              <a:rPr lang="sv-SE" dirty="0" smtClean="0"/>
              <a:t>Personligt </a:t>
            </a:r>
            <a:r>
              <a:rPr lang="sv-SE" dirty="0" smtClean="0"/>
              <a:t>ombud </a:t>
            </a:r>
            <a:endParaRPr lang="sv-SE" dirty="0" smtClean="0"/>
          </a:p>
          <a:p>
            <a:pPr>
              <a:buFont typeface="Arial" panose="020B0604020202020204" pitchFamily="34" charset="0"/>
              <a:buChar char="•"/>
            </a:pPr>
            <a:r>
              <a:rPr lang="sv-SE" dirty="0" smtClean="0"/>
              <a:t>God </a:t>
            </a:r>
            <a:r>
              <a:rPr lang="sv-SE" dirty="0" smtClean="0"/>
              <a:t>man </a:t>
            </a:r>
            <a:endParaRPr lang="sv-SE" dirty="0" smtClean="0"/>
          </a:p>
          <a:p>
            <a:pPr>
              <a:buFont typeface="Arial" panose="020B0604020202020204" pitchFamily="34" charset="0"/>
              <a:buChar char="•"/>
            </a:pPr>
            <a:r>
              <a:rPr lang="sv-SE" dirty="0" smtClean="0"/>
              <a:t>SYV </a:t>
            </a:r>
            <a:r>
              <a:rPr lang="sv-SE" dirty="0" smtClean="0"/>
              <a:t>kan informera om </a:t>
            </a:r>
            <a:r>
              <a:rPr lang="sv-SE" dirty="0" smtClean="0"/>
              <a:t>körkortslån </a:t>
            </a:r>
            <a:endParaRPr lang="sv-SE" dirty="0" smtClean="0"/>
          </a:p>
        </p:txBody>
      </p:sp>
      <p:pic>
        <p:nvPicPr>
          <p:cNvPr id="7" name="Bildobjekt 6" descr="Free illustration: Chaos, Panic, Confusion, Zoom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928" y="3877330"/>
            <a:ext cx="3190672" cy="2393004"/>
          </a:xfrm>
          <a:prstGeom prst="rect">
            <a:avLst/>
          </a:prstGeom>
        </p:spPr>
      </p:pic>
    </p:spTree>
    <p:extLst>
      <p:ext uri="{BB962C8B-B14F-4D97-AF65-F5344CB8AC3E}">
        <p14:creationId xmlns:p14="http://schemas.microsoft.com/office/powerpoint/2010/main" val="173561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66945" y="2171446"/>
            <a:ext cx="5749048" cy="468313"/>
          </a:xfrm>
        </p:spPr>
        <p:txBody>
          <a:bodyPr/>
          <a:lstStyle/>
          <a:p>
            <a:r>
              <a:rPr lang="sv-SE" dirty="0" smtClean="0"/>
              <a:t>Återkoppling – hålla i och hålla ut!</a:t>
            </a:r>
            <a:endParaRPr lang="sv-SE" dirty="0"/>
          </a:p>
        </p:txBody>
      </p:sp>
      <p:sp>
        <p:nvSpPr>
          <p:cNvPr id="3" name="Platshållare för text 2"/>
          <p:cNvSpPr>
            <a:spLocks noGrp="1"/>
          </p:cNvSpPr>
          <p:nvPr>
            <p:ph type="body" sz="quarter" idx="14"/>
          </p:nvPr>
        </p:nvSpPr>
        <p:spPr>
          <a:xfrm>
            <a:off x="5257800" y="2755106"/>
            <a:ext cx="6493719" cy="3132580"/>
          </a:xfrm>
        </p:spPr>
        <p:txBody>
          <a:bodyPr/>
          <a:lstStyle/>
          <a:p>
            <a:r>
              <a:rPr lang="sv-SE" dirty="0" smtClean="0"/>
              <a:t>Återkoppling till Aoi </a:t>
            </a:r>
            <a:r>
              <a:rPr lang="sv-SE" dirty="0" smtClean="0"/>
              <a:t>sker av en socialsekreterare när en förändring har skett som gör att personer är redo att återupptas på arbetsmarknadsenheten</a:t>
            </a:r>
            <a:r>
              <a:rPr lang="sv-SE" dirty="0" smtClean="0"/>
              <a:t>. </a:t>
            </a:r>
          </a:p>
          <a:p>
            <a:r>
              <a:rPr lang="sv-SE" dirty="0" smtClean="0"/>
              <a:t>Vi betonar vikten </a:t>
            </a:r>
            <a:r>
              <a:rPr lang="sv-SE" dirty="0" smtClean="0"/>
              <a:t>av att hålla i och hålla ut – </a:t>
            </a:r>
            <a:r>
              <a:rPr lang="sv-SE" dirty="0" smtClean="0"/>
              <a:t>låta </a:t>
            </a:r>
            <a:r>
              <a:rPr lang="sv-SE" dirty="0" smtClean="0"/>
              <a:t>både socialsekreterare och arbetskonsulenten vara kvar även när det går bakåt. </a:t>
            </a:r>
            <a:r>
              <a:rPr lang="sv-SE" u="sng" dirty="0" smtClean="0"/>
              <a:t>Bakåt </a:t>
            </a:r>
            <a:r>
              <a:rPr lang="sv-SE" u="sng" dirty="0" smtClean="0"/>
              <a:t>är också </a:t>
            </a:r>
            <a:r>
              <a:rPr lang="sv-SE" u="sng" dirty="0" smtClean="0"/>
              <a:t>ett resultat.</a:t>
            </a:r>
          </a:p>
          <a:p>
            <a:r>
              <a:rPr lang="sv-SE" dirty="0" smtClean="0"/>
              <a:t>Vi måste samordna </a:t>
            </a:r>
            <a:r>
              <a:rPr lang="sv-SE" dirty="0" smtClean="0"/>
              <a:t>resurserna och hitta sätt att </a:t>
            </a:r>
            <a:r>
              <a:rPr lang="sv-SE" dirty="0" smtClean="0"/>
              <a:t>hjälpa/stötta </a:t>
            </a:r>
            <a:r>
              <a:rPr lang="sv-SE" dirty="0" smtClean="0"/>
              <a:t>i rätt tid. Agera istället för att vara passiv. </a:t>
            </a:r>
          </a:p>
        </p:txBody>
      </p:sp>
      <p:pic>
        <p:nvPicPr>
          <p:cNvPr id="5" name="Bildobjekt 4" descr="Augustine Quote - Patience | ChristianQuotes.inf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 y="2171446"/>
            <a:ext cx="4686554" cy="4686554"/>
          </a:xfrm>
          <a:prstGeom prst="rect">
            <a:avLst/>
          </a:prstGeom>
        </p:spPr>
      </p:pic>
    </p:spTree>
    <p:extLst>
      <p:ext uri="{BB962C8B-B14F-4D97-AF65-F5344CB8AC3E}">
        <p14:creationId xmlns:p14="http://schemas.microsoft.com/office/powerpoint/2010/main" val="128690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6773" y="1628775"/>
            <a:ext cx="7242853" cy="468313"/>
          </a:xfrm>
        </p:spPr>
        <p:txBody>
          <a:bodyPr/>
          <a:lstStyle/>
          <a:p>
            <a:r>
              <a:rPr lang="sv-SE" dirty="0" smtClean="0"/>
              <a:t>Insatser på </a:t>
            </a:r>
            <a:r>
              <a:rPr lang="sv-SE" dirty="0" err="1" smtClean="0"/>
              <a:t>AoI</a:t>
            </a:r>
            <a:r>
              <a:rPr lang="sv-SE" dirty="0" smtClean="0"/>
              <a:t> </a:t>
            </a:r>
            <a:r>
              <a:rPr lang="sv-SE" dirty="0" smtClean="0"/>
              <a:t>– när hälsa och vardag fungerar </a:t>
            </a:r>
            <a:endParaRPr lang="sv-SE" dirty="0"/>
          </a:p>
        </p:txBody>
      </p:sp>
      <p:sp>
        <p:nvSpPr>
          <p:cNvPr id="3" name="Platshållare för text 2"/>
          <p:cNvSpPr>
            <a:spLocks noGrp="1"/>
          </p:cNvSpPr>
          <p:nvPr>
            <p:ph type="body" sz="quarter" idx="14"/>
          </p:nvPr>
        </p:nvSpPr>
        <p:spPr/>
        <p:txBody>
          <a:bodyPr>
            <a:normAutofit/>
          </a:bodyPr>
          <a:lstStyle/>
          <a:p>
            <a:r>
              <a:rPr lang="sv-SE" dirty="0" smtClean="0"/>
              <a:t>Praktik/arbetsträning inom interna verksamheter </a:t>
            </a:r>
            <a:endParaRPr lang="sv-SE" dirty="0" smtClean="0"/>
          </a:p>
          <a:p>
            <a:pPr marL="914400" lvl="2" indent="0">
              <a:buNone/>
            </a:pPr>
            <a:r>
              <a:rPr lang="sv-SE" dirty="0" smtClean="0"/>
              <a:t>Café </a:t>
            </a:r>
            <a:r>
              <a:rPr lang="sv-SE" dirty="0" smtClean="0"/>
              <a:t>Norrgården, Komfix, Miljövårdarna, Återbruket, Försteg Skänninge i Skänninge och Mjölby)</a:t>
            </a:r>
          </a:p>
          <a:p>
            <a:r>
              <a:rPr lang="sv-SE" dirty="0" smtClean="0"/>
              <a:t>Praktik/arbetsträning andra kommunala verksamheter</a:t>
            </a:r>
          </a:p>
          <a:p>
            <a:r>
              <a:rPr lang="sv-SE" dirty="0" smtClean="0"/>
              <a:t>Praktik/arbetsträning inom det privata näringslivet</a:t>
            </a:r>
          </a:p>
          <a:p>
            <a:r>
              <a:rPr lang="sv-SE" dirty="0" smtClean="0"/>
              <a:t>Jobbsökaraktivitet – individuellt efter behov och i grupp 1x/månad</a:t>
            </a:r>
          </a:p>
          <a:p>
            <a:r>
              <a:rPr lang="sv-SE" dirty="0" smtClean="0"/>
              <a:t>Hälsoinsats – promenader 2x/vecka, gym individuellt och i grupp</a:t>
            </a:r>
          </a:p>
          <a:p>
            <a:r>
              <a:rPr lang="sv-SE" dirty="0" smtClean="0"/>
              <a:t>För våra språksvaga erbjuder vi Pratamera 2x/vecka</a:t>
            </a:r>
          </a:p>
        </p:txBody>
      </p:sp>
      <p:pic>
        <p:nvPicPr>
          <p:cNvPr id="4" name="Bildobjekt 3" descr="Construction Workers Craftsme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241" y="2195999"/>
            <a:ext cx="3719614" cy="3064213"/>
          </a:xfrm>
          <a:prstGeom prst="rect">
            <a:avLst/>
          </a:prstGeom>
        </p:spPr>
      </p:pic>
    </p:spTree>
    <p:extLst>
      <p:ext uri="{BB962C8B-B14F-4D97-AF65-F5344CB8AC3E}">
        <p14:creationId xmlns:p14="http://schemas.microsoft.com/office/powerpoint/2010/main" val="304993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71133" y="864704"/>
            <a:ext cx="7136680" cy="803230"/>
          </a:xfrm>
        </p:spPr>
        <p:txBody>
          <a:bodyPr/>
          <a:lstStyle/>
          <a:p>
            <a:r>
              <a:rPr lang="sv-SE" sz="2800" dirty="0" smtClean="0"/>
              <a:t>Fyra insatser som leder </a:t>
            </a:r>
            <a:r>
              <a:rPr lang="sv-SE" sz="2800" dirty="0" smtClean="0"/>
              <a:t>framåt – ur BIP-studien </a:t>
            </a:r>
            <a:endParaRPr lang="sv-SE" sz="2800" dirty="0"/>
          </a:p>
        </p:txBody>
      </p:sp>
      <p:sp>
        <p:nvSpPr>
          <p:cNvPr id="4" name="Rectangle 2"/>
          <p:cNvSpPr>
            <a:spLocks noChangeArrowheads="1"/>
          </p:cNvSpPr>
          <p:nvPr/>
        </p:nvSpPr>
        <p:spPr bwMode="auto">
          <a:xfrm>
            <a:off x="1871133" y="21405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4097" name="Bildobjek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549" y="1927321"/>
            <a:ext cx="6891251" cy="435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9703" y="1172096"/>
            <a:ext cx="7239924" cy="570980"/>
          </a:xfrm>
        </p:spPr>
        <p:txBody>
          <a:bodyPr/>
          <a:lstStyle/>
          <a:p>
            <a:r>
              <a:rPr lang="sv-SE" dirty="0" smtClean="0"/>
              <a:t>Sammanfattning </a:t>
            </a:r>
            <a:r>
              <a:rPr lang="sv-SE" dirty="0" smtClean="0"/>
              <a:t>av BIP </a:t>
            </a:r>
            <a:endParaRPr lang="sv-SE" dirty="0"/>
          </a:p>
        </p:txBody>
      </p:sp>
      <p:sp>
        <p:nvSpPr>
          <p:cNvPr id="3" name="Platshållare för text 2"/>
          <p:cNvSpPr>
            <a:spLocks noGrp="1"/>
          </p:cNvSpPr>
          <p:nvPr>
            <p:ph type="body" sz="quarter" idx="14"/>
          </p:nvPr>
        </p:nvSpPr>
        <p:spPr>
          <a:xfrm>
            <a:off x="938210" y="1905001"/>
            <a:ext cx="9918211" cy="4953000"/>
          </a:xfrm>
        </p:spPr>
        <p:txBody>
          <a:bodyPr>
            <a:normAutofit/>
          </a:bodyPr>
          <a:lstStyle/>
          <a:p>
            <a:pPr lvl="0"/>
            <a:r>
              <a:rPr lang="sv-SE" dirty="0" smtClean="0"/>
              <a:t>man </a:t>
            </a:r>
            <a:r>
              <a:rPr lang="sv-SE" dirty="0"/>
              <a:t>kan inte få jobb om man inte söker jobb, d v s ett viktigt steg framåt är att få individer att förbättra sitt jobbsökningsbeteende </a:t>
            </a:r>
          </a:p>
          <a:p>
            <a:pPr lvl="0"/>
            <a:r>
              <a:rPr lang="sv-SE" dirty="0"/>
              <a:t>praktik är den insats ger bäst resultat när det gäller att få individer att aktivt börja </a:t>
            </a:r>
            <a:r>
              <a:rPr lang="sv-SE" u="sng" dirty="0"/>
              <a:t>söka</a:t>
            </a:r>
            <a:r>
              <a:rPr lang="sv-SE" dirty="0"/>
              <a:t> arbete</a:t>
            </a:r>
          </a:p>
          <a:p>
            <a:pPr lvl="0"/>
            <a:r>
              <a:rPr lang="sv-SE" dirty="0" smtClean="0"/>
              <a:t>att </a:t>
            </a:r>
            <a:r>
              <a:rPr lang="sv-SE" dirty="0"/>
              <a:t>inte få någon insats kan leda bakåt, d v s individen kommer ännu längre ifrån arbetsmarknaden</a:t>
            </a:r>
          </a:p>
          <a:p>
            <a:pPr lvl="0"/>
            <a:r>
              <a:rPr lang="sv-SE" dirty="0"/>
              <a:t>endast kompetenshöjande/hälsorelaterade/sociala insatser leder inte framåt men inte heller bakåt och är således </a:t>
            </a:r>
            <a:r>
              <a:rPr lang="sv-SE" u="sng" dirty="0"/>
              <a:t>bättre än ingen insats alls</a:t>
            </a:r>
            <a:r>
              <a:rPr lang="sv-SE" dirty="0"/>
              <a:t>.</a:t>
            </a:r>
          </a:p>
          <a:p>
            <a:pPr lvl="0"/>
            <a:r>
              <a:rPr lang="sv-SE" dirty="0"/>
              <a:t>jobbfokus är helt centralt och en jobbfokuserad insats leder framåt</a:t>
            </a:r>
          </a:p>
          <a:p>
            <a:pPr lvl="0"/>
            <a:r>
              <a:rPr lang="sv-SE" dirty="0"/>
              <a:t>jobbfokuserad insats i kombination med en kompetenshöjande och/eller hälsorelaterad insats ger bäst resultat (får flest i arbete/studier)</a:t>
            </a:r>
          </a:p>
          <a:p>
            <a:r>
              <a:rPr lang="sv-SE" dirty="0"/>
              <a:t>att byta handläggare har visat sig vara dåligt </a:t>
            </a:r>
            <a:r>
              <a:rPr lang="sv-SE" dirty="0" smtClean="0"/>
              <a:t>men stödet </a:t>
            </a:r>
            <a:r>
              <a:rPr lang="sv-SE" dirty="0"/>
              <a:t>från oss måste vara målinriktat och vi måste tro på individen (kan vi inte det kanske individen ska byta </a:t>
            </a:r>
            <a:r>
              <a:rPr lang="sv-SE" dirty="0" smtClean="0"/>
              <a:t>handläggare) </a:t>
            </a:r>
            <a:endParaRPr lang="sv-SE" dirty="0"/>
          </a:p>
        </p:txBody>
      </p:sp>
    </p:spTree>
    <p:extLst>
      <p:ext uri="{BB962C8B-B14F-4D97-AF65-F5344CB8AC3E}">
        <p14:creationId xmlns:p14="http://schemas.microsoft.com/office/powerpoint/2010/main" val="418735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9"/>
          </p:nvPr>
        </p:nvSpPr>
        <p:spPr/>
        <p:txBody>
          <a:bodyPr/>
          <a:lstStyle/>
          <a:p>
            <a:pPr lvl="0"/>
            <a:r>
              <a:rPr lang="sv-SE" dirty="0"/>
              <a:t>Koncentrationsförmåga/instruktionsförståelse</a:t>
            </a:r>
          </a:p>
          <a:p>
            <a:pPr lvl="0"/>
            <a:r>
              <a:rPr lang="sv-SE" dirty="0"/>
              <a:t>Förmåga att skapa kontakt</a:t>
            </a:r>
          </a:p>
          <a:p>
            <a:pPr lvl="0"/>
            <a:r>
              <a:rPr lang="sv-SE" dirty="0"/>
              <a:t>Samarbetsförmåga</a:t>
            </a:r>
          </a:p>
          <a:p>
            <a:pPr lvl="0"/>
            <a:r>
              <a:rPr lang="sv-SE" dirty="0"/>
              <a:t>Hantering av hälsa</a:t>
            </a:r>
          </a:p>
          <a:p>
            <a:pPr lvl="0"/>
            <a:r>
              <a:rPr lang="sv-SE" dirty="0"/>
              <a:t>Hantering av vardagen</a:t>
            </a:r>
          </a:p>
          <a:p>
            <a:pPr lvl="0"/>
            <a:r>
              <a:rPr lang="sv-SE" dirty="0"/>
              <a:t>Stöd från nätverk</a:t>
            </a:r>
          </a:p>
          <a:p>
            <a:endParaRPr lang="sv-SE" dirty="0"/>
          </a:p>
        </p:txBody>
      </p:sp>
      <p:sp>
        <p:nvSpPr>
          <p:cNvPr id="4" name="Platshållare för text 3"/>
          <p:cNvSpPr>
            <a:spLocks noGrp="1"/>
          </p:cNvSpPr>
          <p:nvPr>
            <p:ph type="body" sz="quarter" idx="18"/>
          </p:nvPr>
        </p:nvSpPr>
        <p:spPr>
          <a:xfrm>
            <a:off x="938213" y="2196000"/>
            <a:ext cx="4745100" cy="2356546"/>
          </a:xfrm>
        </p:spPr>
        <p:txBody>
          <a:bodyPr/>
          <a:lstStyle/>
          <a:p>
            <a:pPr lvl="0"/>
            <a:r>
              <a:rPr lang="sv-SE" dirty="0"/>
              <a:t>Jobbsökningsbeteende</a:t>
            </a:r>
          </a:p>
          <a:p>
            <a:pPr lvl="0"/>
            <a:r>
              <a:rPr lang="sv-SE" dirty="0"/>
              <a:t>Kunskap om arbetsmarknaden</a:t>
            </a:r>
          </a:p>
          <a:p>
            <a:pPr lvl="0"/>
            <a:r>
              <a:rPr lang="sv-SE" dirty="0"/>
              <a:t>Individens tro på att få ett jobb</a:t>
            </a:r>
          </a:p>
          <a:p>
            <a:pPr lvl="0"/>
            <a:r>
              <a:rPr lang="sv-SE" dirty="0"/>
              <a:t>Handläggarens tro på att individen får ett jobb</a:t>
            </a:r>
          </a:p>
          <a:p>
            <a:pPr lvl="0"/>
            <a:r>
              <a:rPr lang="sv-SE" dirty="0"/>
              <a:t>Målmedvetenhet</a:t>
            </a:r>
          </a:p>
          <a:p>
            <a:endParaRPr lang="sv-SE" dirty="0"/>
          </a:p>
        </p:txBody>
      </p:sp>
      <p:sp>
        <p:nvSpPr>
          <p:cNvPr id="2" name="Rubrik 1"/>
          <p:cNvSpPr>
            <a:spLocks noGrp="1"/>
          </p:cNvSpPr>
          <p:nvPr>
            <p:ph type="title" idx="4294967295"/>
          </p:nvPr>
        </p:nvSpPr>
        <p:spPr>
          <a:xfrm>
            <a:off x="1071216" y="1541953"/>
            <a:ext cx="10172981" cy="654046"/>
          </a:xfrm>
        </p:spPr>
        <p:txBody>
          <a:bodyPr/>
          <a:lstStyle/>
          <a:p>
            <a:r>
              <a:rPr lang="sv-SE" dirty="0" smtClean="0"/>
              <a:t>Elva indikatorer som BIP identifierat och som man ska fokusera på</a:t>
            </a:r>
            <a:r>
              <a:rPr lang="sv-SE" dirty="0"/>
              <a:t/>
            </a:r>
            <a:br>
              <a:rPr lang="sv-SE" dirty="0"/>
            </a:br>
            <a:endParaRPr lang="sv-SE" dirty="0"/>
          </a:p>
        </p:txBody>
      </p:sp>
      <p:pic>
        <p:nvPicPr>
          <p:cNvPr id="3" name="Bildobjekt 2" descr="Download Target Png Images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055" y="3856776"/>
            <a:ext cx="2585864" cy="2585864"/>
          </a:xfrm>
          <a:prstGeom prst="rect">
            <a:avLst/>
          </a:prstGeom>
        </p:spPr>
      </p:pic>
    </p:spTree>
    <p:extLst>
      <p:ext uri="{BB962C8B-B14F-4D97-AF65-F5344CB8AC3E}">
        <p14:creationId xmlns:p14="http://schemas.microsoft.com/office/powerpoint/2010/main" val="3188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Depression and Suicide has Risen among Teens, and Here is a Likely Culpr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351" y="2200275"/>
            <a:ext cx="5935121" cy="2923791"/>
          </a:xfrm>
          <a:prstGeom prst="rect">
            <a:avLst/>
          </a:prstGeom>
        </p:spPr>
      </p:pic>
      <p:sp>
        <p:nvSpPr>
          <p:cNvPr id="2" name="Rubrik 1"/>
          <p:cNvSpPr>
            <a:spLocks noGrp="1"/>
          </p:cNvSpPr>
          <p:nvPr>
            <p:ph type="title"/>
          </p:nvPr>
        </p:nvSpPr>
        <p:spPr>
          <a:xfrm>
            <a:off x="933451" y="1091381"/>
            <a:ext cx="7496176" cy="1005707"/>
          </a:xfrm>
        </p:spPr>
        <p:txBody>
          <a:bodyPr/>
          <a:lstStyle/>
          <a:p>
            <a:r>
              <a:rPr lang="sv-SE" sz="4000" dirty="0"/>
              <a:t>Vilka handlar det </a:t>
            </a:r>
            <a:r>
              <a:rPr lang="sv-SE" sz="4000" dirty="0" smtClean="0"/>
              <a:t>om?</a:t>
            </a:r>
            <a:endParaRPr lang="sv-SE" sz="4000" dirty="0"/>
          </a:p>
        </p:txBody>
      </p:sp>
      <p:sp>
        <p:nvSpPr>
          <p:cNvPr id="3" name="Platshållare för text 2"/>
          <p:cNvSpPr>
            <a:spLocks noGrp="1"/>
          </p:cNvSpPr>
          <p:nvPr>
            <p:ph type="body" sz="quarter" idx="14"/>
          </p:nvPr>
        </p:nvSpPr>
        <p:spPr>
          <a:xfrm>
            <a:off x="938212" y="2643447"/>
            <a:ext cx="7497700" cy="2902177"/>
          </a:xfrm>
        </p:spPr>
        <p:txBody>
          <a:bodyPr/>
          <a:lstStyle/>
          <a:p>
            <a:pPr marL="0" indent="0">
              <a:buNone/>
            </a:pPr>
            <a:r>
              <a:rPr lang="sv-SE" dirty="0" smtClean="0"/>
              <a:t>Främst </a:t>
            </a:r>
            <a:r>
              <a:rPr lang="sv-SE" dirty="0"/>
              <a:t>handlar det om individer med komplexa problem som </a:t>
            </a:r>
          </a:p>
          <a:p>
            <a:pPr lvl="0"/>
            <a:r>
              <a:rPr lang="sv-SE" dirty="0"/>
              <a:t>missbruk, </a:t>
            </a:r>
          </a:p>
          <a:p>
            <a:pPr lvl="0"/>
            <a:r>
              <a:rPr lang="sv-SE" dirty="0"/>
              <a:t>psykisk ohälsa, </a:t>
            </a:r>
          </a:p>
          <a:p>
            <a:pPr lvl="0"/>
            <a:r>
              <a:rPr lang="sv-SE" dirty="0"/>
              <a:t>sociala utmaningar och </a:t>
            </a:r>
          </a:p>
          <a:p>
            <a:pPr lvl="0"/>
            <a:r>
              <a:rPr lang="sv-SE" dirty="0"/>
              <a:t>begränsat deltagande i arbetsmarknaden.</a:t>
            </a:r>
          </a:p>
        </p:txBody>
      </p:sp>
    </p:spTree>
    <p:extLst>
      <p:ext uri="{BB962C8B-B14F-4D97-AF65-F5344CB8AC3E}">
        <p14:creationId xmlns:p14="http://schemas.microsoft.com/office/powerpoint/2010/main" val="25532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F94B45-4DEE-4E4A-BB02-16483E05C028}"/>
              </a:ext>
            </a:extLst>
          </p:cNvPr>
          <p:cNvSpPr>
            <a:spLocks noGrp="1"/>
          </p:cNvSpPr>
          <p:nvPr>
            <p:ph type="title"/>
          </p:nvPr>
        </p:nvSpPr>
        <p:spPr>
          <a:xfrm>
            <a:off x="997527" y="1238865"/>
            <a:ext cx="7271402" cy="880880"/>
          </a:xfrm>
        </p:spPr>
        <p:txBody>
          <a:bodyPr/>
          <a:lstStyle/>
          <a:p>
            <a:r>
              <a:rPr lang="sv-SE" sz="4000" dirty="0" smtClean="0"/>
              <a:t>Kartläggning och insatser tar tid</a:t>
            </a:r>
            <a:endParaRPr lang="sv-SE" sz="4000" dirty="0"/>
          </a:p>
        </p:txBody>
      </p:sp>
      <p:sp>
        <p:nvSpPr>
          <p:cNvPr id="3" name="Platshållare för text 2">
            <a:extLst>
              <a:ext uri="{FF2B5EF4-FFF2-40B4-BE49-F238E27FC236}">
                <a16:creationId xmlns:a16="http://schemas.microsoft.com/office/drawing/2014/main" id="{7FC8E4F6-C17E-4E0A-A738-EB3742A4C1B5}"/>
              </a:ext>
            </a:extLst>
          </p:cNvPr>
          <p:cNvSpPr>
            <a:spLocks noGrp="1"/>
          </p:cNvSpPr>
          <p:nvPr>
            <p:ph type="body" sz="quarter" idx="14"/>
          </p:nvPr>
        </p:nvSpPr>
        <p:spPr>
          <a:xfrm>
            <a:off x="938212" y="2576945"/>
            <a:ext cx="7674845" cy="3401068"/>
          </a:xfrm>
        </p:spPr>
        <p:txBody>
          <a:bodyPr>
            <a:normAutofit/>
          </a:bodyPr>
          <a:lstStyle/>
          <a:p>
            <a:r>
              <a:rPr lang="sv-SE" dirty="0" smtClean="0"/>
              <a:t>Enhet vuxen ger Aoi uppdrag att få ut individer i självförsörjning – men vi vet att det kommer att ta tid.</a:t>
            </a:r>
          </a:p>
          <a:p>
            <a:r>
              <a:rPr lang="sv-SE" dirty="0" smtClean="0"/>
              <a:t>Aoi gör kartläggningen och erbjuder insatser.</a:t>
            </a:r>
          </a:p>
          <a:p>
            <a:r>
              <a:rPr lang="sv-SE" dirty="0" smtClean="0"/>
              <a:t>Progressionsmätningen </a:t>
            </a:r>
            <a:r>
              <a:rPr lang="sv-SE" dirty="0"/>
              <a:t>var tredje månad </a:t>
            </a:r>
            <a:r>
              <a:rPr lang="sv-SE" dirty="0" smtClean="0"/>
              <a:t>signalerar </a:t>
            </a:r>
            <a:r>
              <a:rPr lang="sv-SE" dirty="0"/>
              <a:t>att det handlar om individer som har en lång resa framför sig</a:t>
            </a:r>
            <a:r>
              <a:rPr lang="sv-SE" dirty="0" smtClean="0"/>
              <a:t>.</a:t>
            </a:r>
          </a:p>
          <a:p>
            <a:r>
              <a:rPr lang="sv-SE" dirty="0" smtClean="0"/>
              <a:t>Processen är densamma som tidigare, men vi behöver </a:t>
            </a:r>
            <a:r>
              <a:rPr lang="sv-SE" dirty="0"/>
              <a:t>f</a:t>
            </a:r>
            <a:r>
              <a:rPr lang="sv-SE" dirty="0" smtClean="0"/>
              <a:t>ler insatser att erbjuda.</a:t>
            </a:r>
          </a:p>
          <a:p>
            <a:r>
              <a:rPr lang="sv-SE" dirty="0" smtClean="0"/>
              <a:t>Har Aoi inga insatser att erbjuda får Enhet vuxen tillbaka individen, det kan t ex handla om pågående missbruk.</a:t>
            </a:r>
          </a:p>
          <a:p>
            <a:pPr marL="0" indent="0">
              <a:buNone/>
            </a:pPr>
            <a:endParaRPr lang="sv-SE" dirty="0"/>
          </a:p>
        </p:txBody>
      </p:sp>
      <p:pic>
        <p:nvPicPr>
          <p:cNvPr id="4" name="Bildobjekt 3" descr="Bakgrundsbilder : natur, trä, fotografi, djur-, bark, vilda djur oc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129" y="-1"/>
            <a:ext cx="3465872" cy="2310581"/>
          </a:xfrm>
          <a:prstGeom prst="rect">
            <a:avLst/>
          </a:prstGeom>
        </p:spPr>
      </p:pic>
    </p:spTree>
    <p:extLst>
      <p:ext uri="{BB962C8B-B14F-4D97-AF65-F5344CB8AC3E}">
        <p14:creationId xmlns:p14="http://schemas.microsoft.com/office/powerpoint/2010/main" val="250661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Progression icon, SVG and PNG | Game-icons.n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606" y="148713"/>
            <a:ext cx="3168446" cy="3168446"/>
          </a:xfrm>
          <a:prstGeom prst="rect">
            <a:avLst/>
          </a:prstGeom>
        </p:spPr>
      </p:pic>
      <p:sp>
        <p:nvSpPr>
          <p:cNvPr id="6" name="Rubrik 5">
            <a:extLst>
              <a:ext uri="{FF2B5EF4-FFF2-40B4-BE49-F238E27FC236}">
                <a16:creationId xmlns:a16="http://schemas.microsoft.com/office/drawing/2014/main" id="{E17F13E1-63A0-4B6D-928D-11436F67EE53}"/>
              </a:ext>
            </a:extLst>
          </p:cNvPr>
          <p:cNvSpPr>
            <a:spLocks noGrp="1"/>
          </p:cNvSpPr>
          <p:nvPr>
            <p:ph type="title"/>
          </p:nvPr>
        </p:nvSpPr>
        <p:spPr>
          <a:xfrm>
            <a:off x="2371004" y="2099205"/>
            <a:ext cx="4491402" cy="1106112"/>
          </a:xfrm>
        </p:spPr>
        <p:txBody>
          <a:bodyPr/>
          <a:lstStyle/>
          <a:p>
            <a:r>
              <a:rPr lang="sv-SE" sz="4000" dirty="0" smtClean="0"/>
              <a:t>Progression?</a:t>
            </a:r>
            <a:endParaRPr lang="sv-SE" sz="4000" dirty="0"/>
          </a:p>
        </p:txBody>
      </p:sp>
      <p:sp>
        <p:nvSpPr>
          <p:cNvPr id="7" name="Platshållare för text 6">
            <a:extLst>
              <a:ext uri="{FF2B5EF4-FFF2-40B4-BE49-F238E27FC236}">
                <a16:creationId xmlns:a16="http://schemas.microsoft.com/office/drawing/2014/main" id="{C10E7848-F987-4D68-974A-C4B8C84977B0}"/>
              </a:ext>
            </a:extLst>
          </p:cNvPr>
          <p:cNvSpPr>
            <a:spLocks noGrp="1"/>
          </p:cNvSpPr>
          <p:nvPr>
            <p:ph type="body" sz="quarter" idx="14"/>
          </p:nvPr>
        </p:nvSpPr>
        <p:spPr/>
        <p:txBody>
          <a:bodyPr/>
          <a:lstStyle/>
          <a:p>
            <a:r>
              <a:rPr lang="sv-SE" dirty="0" smtClean="0"/>
              <a:t>För att kunna veta om de insatser vi erbjuder spelar någon roll för individen </a:t>
            </a:r>
            <a:r>
              <a:rPr lang="sv-SE" b="1" dirty="0" smtClean="0"/>
              <a:t>mäter vi individens </a:t>
            </a:r>
            <a:r>
              <a:rPr lang="sv-SE" b="1" dirty="0"/>
              <a:t>progression </a:t>
            </a:r>
            <a:r>
              <a:rPr lang="sv-SE" dirty="0"/>
              <a:t>med hjälp av skattningsformulär – som </a:t>
            </a:r>
            <a:r>
              <a:rPr lang="sv-SE" dirty="0" smtClean="0"/>
              <a:t>Accorda omvandlar till ett spindeldiagram </a:t>
            </a:r>
            <a:r>
              <a:rPr lang="sv-SE" dirty="0"/>
              <a:t>för att tydliggöra progressionen eller bristen på densamma</a:t>
            </a:r>
            <a:r>
              <a:rPr lang="sv-SE" dirty="0" smtClean="0"/>
              <a:t>.</a:t>
            </a:r>
          </a:p>
          <a:p>
            <a:r>
              <a:rPr lang="sv-SE" dirty="0" smtClean="0"/>
              <a:t>Kartläggningen har anpassats efter BIP-indikatorerna.</a:t>
            </a:r>
            <a:endParaRPr lang="sv-SE" dirty="0"/>
          </a:p>
        </p:txBody>
      </p:sp>
    </p:spTree>
    <p:extLst>
      <p:ext uri="{BB962C8B-B14F-4D97-AF65-F5344CB8AC3E}">
        <p14:creationId xmlns:p14="http://schemas.microsoft.com/office/powerpoint/2010/main" val="402813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47019" y="971984"/>
            <a:ext cx="7082608" cy="750069"/>
          </a:xfrm>
        </p:spPr>
        <p:txBody>
          <a:bodyPr/>
          <a:lstStyle/>
          <a:p>
            <a:r>
              <a:rPr lang="sv-SE" sz="4900" dirty="0" smtClean="0"/>
              <a:t>Bättre hälsa men …</a:t>
            </a:r>
            <a:endParaRPr lang="sv-SE" sz="49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5" y="1689057"/>
            <a:ext cx="4016784" cy="4107387"/>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775" y="1537859"/>
            <a:ext cx="3962399" cy="4179919"/>
          </a:xfrm>
          <a:prstGeom prst="rect">
            <a:avLst/>
          </a:prstGeom>
        </p:spPr>
      </p:pic>
    </p:spTree>
    <p:extLst>
      <p:ext uri="{BB962C8B-B14F-4D97-AF65-F5344CB8AC3E}">
        <p14:creationId xmlns:p14="http://schemas.microsoft.com/office/powerpoint/2010/main" val="117313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Illustration gratuite: Graphique, Résultat - Image gratuite sur Pixaba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7" y="3611986"/>
            <a:ext cx="2630722" cy="2630722"/>
          </a:xfrm>
          <a:prstGeom prst="rect">
            <a:avLst/>
          </a:prstGeom>
        </p:spPr>
      </p:pic>
      <p:sp>
        <p:nvSpPr>
          <p:cNvPr id="2" name="Rubrik 1"/>
          <p:cNvSpPr>
            <a:spLocks noGrp="1"/>
          </p:cNvSpPr>
          <p:nvPr>
            <p:ph type="title"/>
          </p:nvPr>
        </p:nvSpPr>
        <p:spPr>
          <a:xfrm>
            <a:off x="1160205" y="1322957"/>
            <a:ext cx="7269421" cy="799230"/>
          </a:xfrm>
        </p:spPr>
        <p:txBody>
          <a:bodyPr/>
          <a:lstStyle/>
          <a:p>
            <a:r>
              <a:rPr lang="sv-SE" sz="4000" dirty="0" smtClean="0"/>
              <a:t>Vitsen med skattningen</a:t>
            </a:r>
            <a:endParaRPr lang="sv-SE" sz="4000" dirty="0"/>
          </a:p>
        </p:txBody>
      </p:sp>
      <p:sp>
        <p:nvSpPr>
          <p:cNvPr id="3" name="Platshållare för text 2"/>
          <p:cNvSpPr>
            <a:spLocks noGrp="1"/>
          </p:cNvSpPr>
          <p:nvPr>
            <p:ph type="body" sz="quarter" idx="14"/>
          </p:nvPr>
        </p:nvSpPr>
        <p:spPr>
          <a:xfrm>
            <a:off x="1006305" y="2174094"/>
            <a:ext cx="10131866" cy="2862384"/>
          </a:xfrm>
        </p:spPr>
        <p:txBody>
          <a:bodyPr/>
          <a:lstStyle/>
          <a:p>
            <a:r>
              <a:rPr lang="sv-SE" dirty="0"/>
              <a:t>Genom skattningen, d v s mätningen av var individen befinner sig på respektive indikator, kan vi se vilket stöd individen behöver. </a:t>
            </a:r>
            <a:endParaRPr lang="sv-SE" dirty="0" smtClean="0"/>
          </a:p>
          <a:p>
            <a:r>
              <a:rPr lang="sv-SE" dirty="0" smtClean="0"/>
              <a:t>Skattningen </a:t>
            </a:r>
            <a:r>
              <a:rPr lang="sv-SE" dirty="0"/>
              <a:t>i sig får inte våra deltagare ut i jobb utan det är </a:t>
            </a:r>
            <a:r>
              <a:rPr lang="sv-SE" b="1" u="sng" dirty="0"/>
              <a:t>hur vi använder resultaten av skattningen och anpassar insatserna</a:t>
            </a:r>
            <a:r>
              <a:rPr lang="sv-SE" dirty="0"/>
              <a:t> som är helt avgörande.</a:t>
            </a:r>
          </a:p>
          <a:p>
            <a:r>
              <a:rPr lang="sv-SE" dirty="0"/>
              <a:t>Insatser ska användas för att stärka de indikatorer som är svaga. Det betyder i praktiken att olika individer behöver olika insatser. </a:t>
            </a:r>
          </a:p>
          <a:p>
            <a:r>
              <a:rPr lang="sv-SE" dirty="0"/>
              <a:t>Förväntningar på lön har också visat sig vara viktigt att prata om.</a:t>
            </a:r>
          </a:p>
          <a:p>
            <a:endParaRPr lang="sv-SE" dirty="0"/>
          </a:p>
        </p:txBody>
      </p:sp>
    </p:spTree>
    <p:extLst>
      <p:ext uri="{BB962C8B-B14F-4D97-AF65-F5344CB8AC3E}">
        <p14:creationId xmlns:p14="http://schemas.microsoft.com/office/powerpoint/2010/main" val="134575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akgrundsbilder : hand, finger, öra, friska, ärm, människokropp, smärt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696" y="243680"/>
            <a:ext cx="3764115" cy="3764115"/>
          </a:xfrm>
          <a:prstGeom prst="rect">
            <a:avLst/>
          </a:prstGeom>
        </p:spPr>
      </p:pic>
      <p:sp>
        <p:nvSpPr>
          <p:cNvPr id="2" name="Rubrik 1"/>
          <p:cNvSpPr>
            <a:spLocks noGrp="1"/>
          </p:cNvSpPr>
          <p:nvPr>
            <p:ph type="title"/>
          </p:nvPr>
        </p:nvSpPr>
        <p:spPr>
          <a:xfrm>
            <a:off x="933451" y="1521771"/>
            <a:ext cx="7496176" cy="468313"/>
          </a:xfrm>
        </p:spPr>
        <p:txBody>
          <a:bodyPr/>
          <a:lstStyle/>
          <a:p>
            <a:r>
              <a:rPr lang="sv-SE" dirty="0" smtClean="0"/>
              <a:t>Hur går vi </a:t>
            </a:r>
            <a:r>
              <a:rPr lang="sv-SE" dirty="0" smtClean="0"/>
              <a:t>vidare</a:t>
            </a:r>
            <a:r>
              <a:rPr lang="sv-SE" dirty="0"/>
              <a:t>?</a:t>
            </a:r>
            <a:endParaRPr lang="sv-SE" dirty="0"/>
          </a:p>
        </p:txBody>
      </p:sp>
      <p:sp>
        <p:nvSpPr>
          <p:cNvPr id="3" name="Platshållare för text 2"/>
          <p:cNvSpPr>
            <a:spLocks noGrp="1"/>
          </p:cNvSpPr>
          <p:nvPr>
            <p:ph type="body" sz="quarter" idx="14"/>
          </p:nvPr>
        </p:nvSpPr>
        <p:spPr>
          <a:xfrm>
            <a:off x="938213" y="2195999"/>
            <a:ext cx="8565710" cy="4136707"/>
          </a:xfrm>
        </p:spPr>
        <p:txBody>
          <a:bodyPr>
            <a:normAutofit lnSpcReduction="10000"/>
          </a:bodyPr>
          <a:lstStyle/>
          <a:p>
            <a:pPr marL="0" indent="0">
              <a:lnSpc>
                <a:spcPct val="110000"/>
              </a:lnSpc>
              <a:buNone/>
            </a:pPr>
            <a:r>
              <a:rPr lang="sv-SE" dirty="0" smtClean="0"/>
              <a:t>Efter skattningen kan det komma fram olika </a:t>
            </a:r>
            <a:r>
              <a:rPr lang="sv-SE" dirty="0" smtClean="0"/>
              <a:t>hinder</a:t>
            </a:r>
            <a:r>
              <a:rPr lang="sv-SE" dirty="0" smtClean="0"/>
              <a:t>.</a:t>
            </a:r>
          </a:p>
          <a:p>
            <a:pPr marL="0" indent="0">
              <a:lnSpc>
                <a:spcPct val="110000"/>
              </a:lnSpc>
              <a:buNone/>
            </a:pPr>
            <a:r>
              <a:rPr lang="sv-SE" dirty="0" smtClean="0"/>
              <a:t>Aoi tar kontrakt med handläggare på Enhet vuxen för att överlägga hur man ska gå vidare. Mötet kan ske med eller utan deltagare beroende på situationen men deltagaren är alltid aktiv i sin planering.</a:t>
            </a:r>
            <a:endParaRPr lang="sv-SE" dirty="0" smtClean="0"/>
          </a:p>
          <a:p>
            <a:endParaRPr lang="sv-SE" dirty="0"/>
          </a:p>
          <a:p>
            <a:pPr marL="0" indent="0">
              <a:buNone/>
            </a:pPr>
            <a:r>
              <a:rPr lang="sv-SE" u="sng" dirty="0" smtClean="0"/>
              <a:t>Låg skattning inom hälsa: </a:t>
            </a:r>
          </a:p>
          <a:p>
            <a:r>
              <a:rPr lang="sv-SE" dirty="0"/>
              <a:t>Regionen</a:t>
            </a:r>
          </a:p>
          <a:p>
            <a:r>
              <a:rPr lang="sv-SE" dirty="0" smtClean="0"/>
              <a:t>Beroendemottagning</a:t>
            </a:r>
          </a:p>
          <a:p>
            <a:r>
              <a:rPr lang="sv-SE" dirty="0" smtClean="0"/>
              <a:t>Egen hälsoinsats  </a:t>
            </a:r>
          </a:p>
          <a:p>
            <a:r>
              <a:rPr lang="sv-SE" dirty="0" smtClean="0"/>
              <a:t>Överenskommelse med </a:t>
            </a:r>
            <a:r>
              <a:rPr lang="sv-SE" dirty="0" smtClean="0"/>
              <a:t>vården – Rutin arbetsförmåga – kanske kan deltagaren vara igång på deltid?  </a:t>
            </a:r>
            <a:endParaRPr lang="sv-SE" dirty="0" smtClean="0"/>
          </a:p>
          <a:p>
            <a:endParaRPr lang="sv-SE" dirty="0" smtClean="0"/>
          </a:p>
          <a:p>
            <a:endParaRPr lang="sv-SE" dirty="0"/>
          </a:p>
        </p:txBody>
      </p:sp>
    </p:spTree>
    <p:extLst>
      <p:ext uri="{BB962C8B-B14F-4D97-AF65-F5344CB8AC3E}">
        <p14:creationId xmlns:p14="http://schemas.microsoft.com/office/powerpoint/2010/main" val="1149420913"/>
      </p:ext>
    </p:extLst>
  </p:cSld>
  <p:clrMapOvr>
    <a:masterClrMapping/>
  </p:clrMapOvr>
</p:sld>
</file>

<file path=ppt/theme/theme1.xml><?xml version="1.0" encoding="utf-8"?>
<a:theme xmlns:a="http://schemas.openxmlformats.org/drawingml/2006/main" name="Mjölby kommun">
  <a:themeElements>
    <a:clrScheme name="Mjölby_kommun_color">
      <a:dk1>
        <a:sysClr val="windowText" lastClr="000000"/>
      </a:dk1>
      <a:lt1>
        <a:sysClr val="window" lastClr="FFFFFF"/>
      </a:lt1>
      <a:dk2>
        <a:srgbClr val="44546A"/>
      </a:dk2>
      <a:lt2>
        <a:srgbClr val="E7E6E6"/>
      </a:lt2>
      <a:accent1>
        <a:srgbClr val="CC0000"/>
      </a:accent1>
      <a:accent2>
        <a:srgbClr val="FFD600"/>
      </a:accent2>
      <a:accent3>
        <a:srgbClr val="D9D9D9"/>
      </a:accent3>
      <a:accent4>
        <a:srgbClr val="009977"/>
      </a:accent4>
      <a:accent5>
        <a:srgbClr val="0057B8"/>
      </a:accent5>
      <a:accent6>
        <a:srgbClr val="84329B"/>
      </a:accent6>
      <a:hlink>
        <a:srgbClr val="0563C1"/>
      </a:hlink>
      <a:folHlink>
        <a:srgbClr val="954F72"/>
      </a:folHlink>
    </a:clrScheme>
    <a:fontScheme name="Mjölby_kommun_font_PP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9FA91EDD-08F0-4763-BA7E-B367BF7130E0}" vid="{2BA4FB91-3920-4C28-A5FE-89B31B4F1FD4}"/>
    </a:ext>
  </a:extLst>
</a:theme>
</file>

<file path=ppt/theme/theme2.xml><?xml version="1.0" encoding="utf-8"?>
<a:theme xmlns:a="http://schemas.openxmlformats.org/drawingml/2006/main" name="Office-tema">
  <a:themeElements>
    <a:clrScheme name="Mjölby kommun">
      <a:dk1>
        <a:sysClr val="windowText" lastClr="000000"/>
      </a:dk1>
      <a:lt1>
        <a:sysClr val="window" lastClr="FFFFFF"/>
      </a:lt1>
      <a:dk2>
        <a:srgbClr val="44546A"/>
      </a:dk2>
      <a:lt2>
        <a:srgbClr val="E7E6E6"/>
      </a:lt2>
      <a:accent1>
        <a:srgbClr val="CC0000"/>
      </a:accent1>
      <a:accent2>
        <a:srgbClr val="FFD600"/>
      </a:accent2>
      <a:accent3>
        <a:srgbClr val="D9D9D9"/>
      </a:accent3>
      <a:accent4>
        <a:srgbClr val="009977"/>
      </a:accent4>
      <a:accent5>
        <a:srgbClr val="0057B8"/>
      </a:accent5>
      <a:accent6>
        <a:srgbClr val="84329B"/>
      </a:accent6>
      <a:hlink>
        <a:srgbClr val="0563C1"/>
      </a:hlink>
      <a:folHlink>
        <a:srgbClr val="954F72"/>
      </a:folHlink>
    </a:clrScheme>
    <a:fontScheme name="Mjölbykommun_Fon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Mjölby kommun">
      <a:dk1>
        <a:sysClr val="windowText" lastClr="000000"/>
      </a:dk1>
      <a:lt1>
        <a:sysClr val="window" lastClr="FFFFFF"/>
      </a:lt1>
      <a:dk2>
        <a:srgbClr val="44546A"/>
      </a:dk2>
      <a:lt2>
        <a:srgbClr val="E7E6E6"/>
      </a:lt2>
      <a:accent1>
        <a:srgbClr val="CC0000"/>
      </a:accent1>
      <a:accent2>
        <a:srgbClr val="FFD600"/>
      </a:accent2>
      <a:accent3>
        <a:srgbClr val="D9D9D9"/>
      </a:accent3>
      <a:accent4>
        <a:srgbClr val="009977"/>
      </a:accent4>
      <a:accent5>
        <a:srgbClr val="0057B8"/>
      </a:accent5>
      <a:accent6>
        <a:srgbClr val="84329B"/>
      </a:accent6>
      <a:hlink>
        <a:srgbClr val="0563C1"/>
      </a:hlink>
      <a:folHlink>
        <a:srgbClr val="954F72"/>
      </a:folHlink>
    </a:clrScheme>
    <a:fontScheme name="Mjölbykommun_Font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456</TotalTime>
  <Words>771</Words>
  <Application>Microsoft Office PowerPoint</Application>
  <PresentationFormat>Bredbild</PresentationFormat>
  <Paragraphs>78</Paragraphs>
  <Slides>14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Tw Cen MT</vt:lpstr>
      <vt:lpstr>Mjölby kommun</vt:lpstr>
      <vt:lpstr>BIP Arbete &amp; integration Enhet vuxen</vt:lpstr>
      <vt:lpstr>Sammanfattning av BIP </vt:lpstr>
      <vt:lpstr>Elva indikatorer som BIP identifierat och som man ska fokusera på </vt:lpstr>
      <vt:lpstr>Vilka handlar det om?</vt:lpstr>
      <vt:lpstr>Kartläggning och insatser tar tid</vt:lpstr>
      <vt:lpstr>Progression?</vt:lpstr>
      <vt:lpstr>Bättre hälsa men …</vt:lpstr>
      <vt:lpstr>Vitsen med skattningen</vt:lpstr>
      <vt:lpstr>Hur går vi vidare?</vt:lpstr>
      <vt:lpstr>PowerPoint-presentation</vt:lpstr>
      <vt:lpstr>Hur går vi vidare?</vt:lpstr>
      <vt:lpstr>Återkoppling – hålla i och hålla ut!</vt:lpstr>
      <vt:lpstr>Insatser på AoI – när hälsa och vardag fungerar </vt:lpstr>
      <vt:lpstr>Fyra insatser som leder framåt – ur BIP-studien </vt:lpstr>
    </vt:vector>
  </TitlesOfParts>
  <Company>Mjölby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 på AoI</dc:title>
  <dc:creator>Vera Frankova</dc:creator>
  <cp:keywords>class='Open'</cp:keywords>
  <cp:lastModifiedBy>Vera Frankova</cp:lastModifiedBy>
  <cp:revision>29</cp:revision>
  <cp:lastPrinted>2017-11-17T10:00:22Z</cp:lastPrinted>
  <dcterms:created xsi:type="dcterms:W3CDTF">2022-10-13T14:28:54Z</dcterms:created>
  <dcterms:modified xsi:type="dcterms:W3CDTF">2023-04-20T09:58:09Z</dcterms:modified>
</cp:coreProperties>
</file>