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7"/>
  </p:notesMasterIdLst>
  <p:sldIdLst>
    <p:sldId id="265" r:id="rId2"/>
    <p:sldId id="258" r:id="rId3"/>
    <p:sldId id="271" r:id="rId4"/>
    <p:sldId id="274" r:id="rId5"/>
    <p:sldId id="270" r:id="rId6"/>
    <p:sldId id="266" r:id="rId7"/>
    <p:sldId id="267" r:id="rId8"/>
    <p:sldId id="268" r:id="rId9"/>
    <p:sldId id="269" r:id="rId10"/>
    <p:sldId id="259" r:id="rId11"/>
    <p:sldId id="261" r:id="rId12"/>
    <p:sldId id="273" r:id="rId13"/>
    <p:sldId id="275" r:id="rId14"/>
    <p:sldId id="276" r:id="rId15"/>
    <p:sldId id="272" r:id="rId1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473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7E52B-D86B-49EB-906E-BE71EA61AC5C}" type="doc">
      <dgm:prSet loTypeId="urn:microsoft.com/office/officeart/2005/8/layout/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D7382688-B80E-4FD1-9FB4-F3BFF965DA5F}">
      <dgm:prSet/>
      <dgm:spPr>
        <a:solidFill>
          <a:schemeClr val="accent4"/>
        </a:solidFill>
      </dgm:spPr>
      <dgm:t>
        <a:bodyPr/>
        <a:lstStyle/>
        <a:p>
          <a:r>
            <a:rPr lang="sv-SE" dirty="0"/>
            <a:t>1. Skriftlig aktualisering upprättas  med relevant information samt frågeställning och syfte. Godkänd och påskriven av klienten, samt SF samtycke. </a:t>
          </a:r>
        </a:p>
      </dgm:t>
    </dgm:pt>
    <dgm:pt modelId="{D61B818B-5A79-4089-B872-421D19E6782A}" type="parTrans" cxnId="{E46CC80E-F369-4560-AF00-AEA4A5D5379D}">
      <dgm:prSet/>
      <dgm:spPr/>
      <dgm:t>
        <a:bodyPr/>
        <a:lstStyle/>
        <a:p>
          <a:endParaRPr lang="sv-SE"/>
        </a:p>
      </dgm:t>
    </dgm:pt>
    <dgm:pt modelId="{92A9E1BE-82A9-4C33-BF13-1CDEFEFE313C}" type="sibTrans" cxnId="{E46CC80E-F369-4560-AF00-AEA4A5D5379D}">
      <dgm:prSet/>
      <dgm:spPr>
        <a:solidFill>
          <a:srgbClr val="FF9999"/>
        </a:solidFill>
      </dgm:spPr>
      <dgm:t>
        <a:bodyPr/>
        <a:lstStyle/>
        <a:p>
          <a:endParaRPr lang="sv-SE"/>
        </a:p>
      </dgm:t>
    </dgm:pt>
    <dgm:pt modelId="{0AA9D898-0AF4-419D-BD7B-2BB2F043ACA5}">
      <dgm:prSet/>
      <dgm:spPr>
        <a:solidFill>
          <a:schemeClr val="accent4"/>
        </a:solidFill>
      </dgm:spPr>
      <dgm:t>
        <a:bodyPr/>
        <a:lstStyle/>
        <a:p>
          <a:r>
            <a:rPr lang="sv-SE" dirty="0"/>
            <a:t>3.Gemensamt uppstartsmöte med klient, AT socialsekreterare och </a:t>
          </a:r>
          <a:r>
            <a:rPr lang="sv-SE" dirty="0" err="1"/>
            <a:t>ev</a:t>
          </a:r>
          <a:r>
            <a:rPr lang="sv-SE" dirty="0"/>
            <a:t>, kontaktperson från (privata) nätverket.</a:t>
          </a:r>
        </a:p>
        <a:p>
          <a:r>
            <a:rPr lang="sv-SE" dirty="0"/>
            <a:t>AT informerar om sin insats, datum bokas för möten.</a:t>
          </a:r>
        </a:p>
      </dgm:t>
    </dgm:pt>
    <dgm:pt modelId="{D864F69B-44FC-4851-9D58-25952A9204A7}" type="parTrans" cxnId="{8690EBBF-8830-4590-8D3C-DE7E839B8B2E}">
      <dgm:prSet/>
      <dgm:spPr/>
      <dgm:t>
        <a:bodyPr/>
        <a:lstStyle/>
        <a:p>
          <a:endParaRPr lang="sv-SE"/>
        </a:p>
      </dgm:t>
    </dgm:pt>
    <dgm:pt modelId="{90146E90-EC4B-4453-B65A-556493D943F1}" type="sibTrans" cxnId="{8690EBBF-8830-4590-8D3C-DE7E839B8B2E}">
      <dgm:prSet/>
      <dgm:spPr/>
      <dgm:t>
        <a:bodyPr/>
        <a:lstStyle/>
        <a:p>
          <a:endParaRPr lang="sv-SE"/>
        </a:p>
      </dgm:t>
    </dgm:pt>
    <dgm:pt modelId="{67F04F2E-2F34-4631-A191-EB7FD2A66171}">
      <dgm:prSet/>
      <dgm:spPr>
        <a:solidFill>
          <a:srgbClr val="92D050"/>
        </a:solidFill>
      </dgm:spPr>
      <dgm:t>
        <a:bodyPr/>
        <a:lstStyle/>
        <a:p>
          <a:r>
            <a:rPr lang="sv-SE" dirty="0"/>
            <a:t>4. Utredning och bedömning av AT (WRI, AWP-FK) </a:t>
          </a:r>
        </a:p>
        <a:p>
          <a:r>
            <a:rPr lang="sv-SE" dirty="0"/>
            <a:t>Kontakt med socialsekreterare  vid bristande </a:t>
          </a:r>
          <a:r>
            <a:rPr lang="sv-SE" dirty="0" err="1"/>
            <a:t>compliance</a:t>
          </a:r>
          <a:r>
            <a:rPr lang="sv-SE" dirty="0"/>
            <a:t>, annars inte. </a:t>
          </a:r>
        </a:p>
      </dgm:t>
    </dgm:pt>
    <dgm:pt modelId="{8E7B0762-CAE1-4AC7-BB9D-11E40D624188}" type="parTrans" cxnId="{62E0234D-DBA7-4F74-AA2C-016CE438E233}">
      <dgm:prSet/>
      <dgm:spPr/>
      <dgm:t>
        <a:bodyPr/>
        <a:lstStyle/>
        <a:p>
          <a:endParaRPr lang="sv-SE"/>
        </a:p>
      </dgm:t>
    </dgm:pt>
    <dgm:pt modelId="{30968CC2-D38F-4B91-9800-C54443D671F5}" type="sibTrans" cxnId="{62E0234D-DBA7-4F74-AA2C-016CE438E233}">
      <dgm:prSet/>
      <dgm:spPr/>
      <dgm:t>
        <a:bodyPr/>
        <a:lstStyle/>
        <a:p>
          <a:endParaRPr lang="sv-SE"/>
        </a:p>
      </dgm:t>
    </dgm:pt>
    <dgm:pt modelId="{398F77A5-927D-40E2-B47B-92B221118FD9}">
      <dgm:prSet phldrT="[Text]"/>
      <dgm:spPr>
        <a:solidFill>
          <a:schemeClr val="accent4"/>
        </a:solidFill>
      </dgm:spPr>
      <dgm:t>
        <a:bodyPr/>
        <a:lstStyle/>
        <a:p>
          <a:r>
            <a:rPr lang="sv-SE" dirty="0"/>
            <a:t>8. Ekonomihandläggare/samordnare ansvarig för processen fram till FK-beslut</a:t>
          </a:r>
        </a:p>
      </dgm:t>
    </dgm:pt>
    <dgm:pt modelId="{E2D65F0F-4980-4F69-BB83-F339B5CBCA57}" type="parTrans" cxnId="{C6C372C8-0EBB-4D17-AF42-7124C898E910}">
      <dgm:prSet/>
      <dgm:spPr/>
      <dgm:t>
        <a:bodyPr/>
        <a:lstStyle/>
        <a:p>
          <a:endParaRPr lang="sv-SE"/>
        </a:p>
      </dgm:t>
    </dgm:pt>
    <dgm:pt modelId="{8BC8E4ED-4D11-4062-BBB1-FA273C1CBC87}" type="sibTrans" cxnId="{C6C372C8-0EBB-4D17-AF42-7124C898E910}">
      <dgm:prSet/>
      <dgm:spPr/>
      <dgm:t>
        <a:bodyPr/>
        <a:lstStyle/>
        <a:p>
          <a:endParaRPr lang="sv-SE"/>
        </a:p>
      </dgm:t>
    </dgm:pt>
    <dgm:pt modelId="{F0DAF9FF-34FB-47D4-B2DE-3828689447C1}">
      <dgm:prSet phldrT="[Text]"/>
      <dgm:spPr>
        <a:solidFill>
          <a:srgbClr val="92D050"/>
        </a:solidFill>
      </dgm:spPr>
      <dgm:t>
        <a:bodyPr/>
        <a:lstStyle/>
        <a:p>
          <a:r>
            <a:rPr lang="sv-SE" dirty="0"/>
            <a:t>6. Återkoppling av genomförd AT-bedömning vid möte med klient, ekonomihandläggare och </a:t>
          </a:r>
          <a:r>
            <a:rPr lang="sv-SE" dirty="0" err="1"/>
            <a:t>ev</a:t>
          </a:r>
          <a:r>
            <a:rPr lang="sv-SE" dirty="0"/>
            <a:t> boendestöd, kontaktperson från (privata) nätverket.</a:t>
          </a:r>
        </a:p>
      </dgm:t>
    </dgm:pt>
    <dgm:pt modelId="{92485409-F401-4569-8B53-29817758DE6E}" type="sibTrans" cxnId="{86B406E1-9DAA-4F1A-8B4F-5A5117B6FD2C}">
      <dgm:prSet/>
      <dgm:spPr>
        <a:solidFill>
          <a:srgbClr val="FF8585"/>
        </a:solidFill>
      </dgm:spPr>
      <dgm:t>
        <a:bodyPr/>
        <a:lstStyle/>
        <a:p>
          <a:endParaRPr lang="sv-SE"/>
        </a:p>
      </dgm:t>
    </dgm:pt>
    <dgm:pt modelId="{07F3891B-C91B-4AAB-9EF0-CBE70A52F066}" type="parTrans" cxnId="{86B406E1-9DAA-4F1A-8B4F-5A5117B6FD2C}">
      <dgm:prSet/>
      <dgm:spPr/>
      <dgm:t>
        <a:bodyPr/>
        <a:lstStyle/>
        <a:p>
          <a:endParaRPr lang="sv-SE"/>
        </a:p>
      </dgm:t>
    </dgm:pt>
    <dgm:pt modelId="{F35FB96C-3BA1-48B2-A80D-E62A847FCFD8}">
      <dgm:prSet/>
      <dgm:spPr>
        <a:solidFill>
          <a:srgbClr val="92D050"/>
        </a:solidFill>
      </dgm:spPr>
      <dgm:t>
        <a:bodyPr/>
        <a:lstStyle/>
        <a:p>
          <a:r>
            <a:rPr lang="sv-SE" dirty="0"/>
            <a:t>5. Bedömning kan kombineras med arbetsförmågebedömning i tex Kompass eller förstegsverksamhet. (AWP)</a:t>
          </a:r>
        </a:p>
      </dgm:t>
    </dgm:pt>
    <dgm:pt modelId="{02FFF38A-1427-4EF8-9BC9-09F63068021D}" type="sibTrans" cxnId="{6C2ADFF8-3E59-4A8E-8AE7-C393A1EDC676}">
      <dgm:prSet/>
      <dgm:spPr/>
      <dgm:t>
        <a:bodyPr/>
        <a:lstStyle/>
        <a:p>
          <a:endParaRPr lang="sv-SE"/>
        </a:p>
      </dgm:t>
    </dgm:pt>
    <dgm:pt modelId="{7B537F51-4F92-4127-AF43-22C35A653620}" type="parTrans" cxnId="{6C2ADFF8-3E59-4A8E-8AE7-C393A1EDC676}">
      <dgm:prSet/>
      <dgm:spPr/>
      <dgm:t>
        <a:bodyPr/>
        <a:lstStyle/>
        <a:p>
          <a:endParaRPr lang="sv-SE"/>
        </a:p>
      </dgm:t>
    </dgm:pt>
    <dgm:pt modelId="{A92E0BA3-C971-44D7-A88D-E297C66DCA9E}">
      <dgm:prSet/>
      <dgm:spPr>
        <a:solidFill>
          <a:schemeClr val="accent4"/>
        </a:solidFill>
      </dgm:spPr>
      <dgm:t>
        <a:bodyPr/>
        <a:lstStyle/>
        <a:p>
          <a:r>
            <a:rPr lang="sv-SE" dirty="0"/>
            <a:t>2. Ärendemöte. Aktualisering kommuniceras med AT som erhåller kopia. Gemensamt uppstartsmöte med klient bokas.</a:t>
          </a:r>
        </a:p>
      </dgm:t>
    </dgm:pt>
    <dgm:pt modelId="{238C3A10-0930-4B0E-BF44-9A0750FF8CBE}" type="sibTrans" cxnId="{6723C6E8-0411-46C4-9ED6-8900F5C87D39}">
      <dgm:prSet/>
      <dgm:spPr/>
      <dgm:t>
        <a:bodyPr/>
        <a:lstStyle/>
        <a:p>
          <a:endParaRPr lang="sv-SE"/>
        </a:p>
      </dgm:t>
    </dgm:pt>
    <dgm:pt modelId="{2616F920-645C-4E91-B84F-7FEE73FECE1B}" type="parTrans" cxnId="{6723C6E8-0411-46C4-9ED6-8900F5C87D39}">
      <dgm:prSet/>
      <dgm:spPr/>
      <dgm:t>
        <a:bodyPr/>
        <a:lstStyle/>
        <a:p>
          <a:endParaRPr lang="sv-SE"/>
        </a:p>
      </dgm:t>
    </dgm:pt>
    <dgm:pt modelId="{A8C7FF72-818D-4AFE-BAA5-DFFB723A0967}">
      <dgm:prSet phldrT="[Text]"/>
      <dgm:spPr>
        <a:solidFill>
          <a:schemeClr val="accent4"/>
        </a:solidFill>
      </dgm:spPr>
      <dgm:t>
        <a:bodyPr/>
        <a:lstStyle/>
        <a:p>
          <a:r>
            <a:rPr lang="sv-SE" dirty="0"/>
            <a:t>7. Överlämning av bedömning på samverkansteam/SIP. Planering av ansökan, LU etc.       Dokumentation, scanna in i VIVA enligt mall. </a:t>
          </a:r>
        </a:p>
      </dgm:t>
    </dgm:pt>
    <dgm:pt modelId="{88697246-0611-4EB9-8AEE-D0C79D1990C7}" type="sibTrans" cxnId="{5EC23C56-7D39-4948-B1E2-8A67560CAE6B}">
      <dgm:prSet/>
      <dgm:spPr/>
      <dgm:t>
        <a:bodyPr/>
        <a:lstStyle/>
        <a:p>
          <a:endParaRPr lang="sv-SE"/>
        </a:p>
      </dgm:t>
    </dgm:pt>
    <dgm:pt modelId="{5CEBF5E9-AADB-4AB5-B696-8F7182AA746B}" type="parTrans" cxnId="{5EC23C56-7D39-4948-B1E2-8A67560CAE6B}">
      <dgm:prSet/>
      <dgm:spPr/>
      <dgm:t>
        <a:bodyPr/>
        <a:lstStyle/>
        <a:p>
          <a:endParaRPr lang="sv-SE"/>
        </a:p>
      </dgm:t>
    </dgm:pt>
    <dgm:pt modelId="{48CB685A-A3DC-40B2-AAA9-98EF37FCCD32}" type="pres">
      <dgm:prSet presAssocID="{49B7E52B-D86B-49EB-906E-BE71EA61AC5C}" presName="diagram" presStyleCnt="0">
        <dgm:presLayoutVars>
          <dgm:dir/>
          <dgm:resizeHandles val="exact"/>
        </dgm:presLayoutVars>
      </dgm:prSet>
      <dgm:spPr/>
    </dgm:pt>
    <dgm:pt modelId="{05EA9AC9-408C-457E-8960-EF73543C1213}" type="pres">
      <dgm:prSet presAssocID="{D7382688-B80E-4FD1-9FB4-F3BFF965DA5F}" presName="node" presStyleLbl="node1" presStyleIdx="0" presStyleCnt="8">
        <dgm:presLayoutVars>
          <dgm:bulletEnabled val="1"/>
        </dgm:presLayoutVars>
      </dgm:prSet>
      <dgm:spPr/>
    </dgm:pt>
    <dgm:pt modelId="{9C3161C8-0AA8-4656-9DEC-C9ECCFA33FB1}" type="pres">
      <dgm:prSet presAssocID="{92A9E1BE-82A9-4C33-BF13-1CDEFEFE313C}" presName="sibTrans" presStyleLbl="sibTrans2D1" presStyleIdx="0" presStyleCnt="7" custScaleX="125923"/>
      <dgm:spPr/>
    </dgm:pt>
    <dgm:pt modelId="{EE44A71D-6D71-4A38-B45B-241E650C0D78}" type="pres">
      <dgm:prSet presAssocID="{92A9E1BE-82A9-4C33-BF13-1CDEFEFE313C}" presName="connectorText" presStyleLbl="sibTrans2D1" presStyleIdx="0" presStyleCnt="7"/>
      <dgm:spPr/>
    </dgm:pt>
    <dgm:pt modelId="{00CA979D-6641-4427-B246-2D40B87A4AD5}" type="pres">
      <dgm:prSet presAssocID="{A92E0BA3-C971-44D7-A88D-E297C66DCA9E}" presName="node" presStyleLbl="node1" presStyleIdx="1" presStyleCnt="8">
        <dgm:presLayoutVars>
          <dgm:bulletEnabled val="1"/>
        </dgm:presLayoutVars>
      </dgm:prSet>
      <dgm:spPr/>
    </dgm:pt>
    <dgm:pt modelId="{5BA73D68-F39D-4BCD-A2E3-8309CF9CA18F}" type="pres">
      <dgm:prSet presAssocID="{238C3A10-0930-4B0E-BF44-9A0750FF8CBE}" presName="sibTrans" presStyleLbl="sibTrans2D1" presStyleIdx="1" presStyleCnt="7"/>
      <dgm:spPr/>
    </dgm:pt>
    <dgm:pt modelId="{AE97F10B-E319-4CA8-A2FE-AA130AF92726}" type="pres">
      <dgm:prSet presAssocID="{238C3A10-0930-4B0E-BF44-9A0750FF8CBE}" presName="connectorText" presStyleLbl="sibTrans2D1" presStyleIdx="1" presStyleCnt="7"/>
      <dgm:spPr/>
    </dgm:pt>
    <dgm:pt modelId="{06E59948-BD11-4B10-A0AA-6F483A2EB06E}" type="pres">
      <dgm:prSet presAssocID="{0AA9D898-0AF4-419D-BD7B-2BB2F043ACA5}" presName="node" presStyleLbl="node1" presStyleIdx="2" presStyleCnt="8">
        <dgm:presLayoutVars>
          <dgm:bulletEnabled val="1"/>
        </dgm:presLayoutVars>
      </dgm:prSet>
      <dgm:spPr/>
    </dgm:pt>
    <dgm:pt modelId="{A0ABF2ED-7E09-489A-AF25-5D2B0065E381}" type="pres">
      <dgm:prSet presAssocID="{90146E90-EC4B-4453-B65A-556493D943F1}" presName="sibTrans" presStyleLbl="sibTrans2D1" presStyleIdx="2" presStyleCnt="7"/>
      <dgm:spPr/>
    </dgm:pt>
    <dgm:pt modelId="{C9A4BE9B-7FE0-4315-8B1F-E08A017575BB}" type="pres">
      <dgm:prSet presAssocID="{90146E90-EC4B-4453-B65A-556493D943F1}" presName="connectorText" presStyleLbl="sibTrans2D1" presStyleIdx="2" presStyleCnt="7"/>
      <dgm:spPr/>
    </dgm:pt>
    <dgm:pt modelId="{5D268C91-26DE-4D0D-A80C-E6A61FACE085}" type="pres">
      <dgm:prSet presAssocID="{67F04F2E-2F34-4631-A191-EB7FD2A66171}" presName="node" presStyleLbl="node1" presStyleIdx="3" presStyleCnt="8">
        <dgm:presLayoutVars>
          <dgm:bulletEnabled val="1"/>
        </dgm:presLayoutVars>
      </dgm:prSet>
      <dgm:spPr/>
    </dgm:pt>
    <dgm:pt modelId="{CF28901C-F60B-4A21-969E-44049AC90871}" type="pres">
      <dgm:prSet presAssocID="{30968CC2-D38F-4B91-9800-C54443D671F5}" presName="sibTrans" presStyleLbl="sibTrans2D1" presStyleIdx="3" presStyleCnt="7"/>
      <dgm:spPr/>
    </dgm:pt>
    <dgm:pt modelId="{5638DEFA-38AE-4C58-B2F2-653344280CB5}" type="pres">
      <dgm:prSet presAssocID="{30968CC2-D38F-4B91-9800-C54443D671F5}" presName="connectorText" presStyleLbl="sibTrans2D1" presStyleIdx="3" presStyleCnt="7"/>
      <dgm:spPr/>
    </dgm:pt>
    <dgm:pt modelId="{66F826DA-223C-4387-BDEF-2028F3F79DE3}" type="pres">
      <dgm:prSet presAssocID="{F35FB96C-3BA1-48B2-A80D-E62A847FCFD8}" presName="node" presStyleLbl="node1" presStyleIdx="4" presStyleCnt="8">
        <dgm:presLayoutVars>
          <dgm:bulletEnabled val="1"/>
        </dgm:presLayoutVars>
      </dgm:prSet>
      <dgm:spPr/>
    </dgm:pt>
    <dgm:pt modelId="{0AA86DA0-5E5A-4DA5-B458-A0C304485C34}" type="pres">
      <dgm:prSet presAssocID="{02FFF38A-1427-4EF8-9BC9-09F63068021D}" presName="sibTrans" presStyleLbl="sibTrans2D1" presStyleIdx="4" presStyleCnt="7"/>
      <dgm:spPr/>
    </dgm:pt>
    <dgm:pt modelId="{94AC5C14-8452-49E1-9F4D-768AE329B94D}" type="pres">
      <dgm:prSet presAssocID="{02FFF38A-1427-4EF8-9BC9-09F63068021D}" presName="connectorText" presStyleLbl="sibTrans2D1" presStyleIdx="4" presStyleCnt="7"/>
      <dgm:spPr/>
    </dgm:pt>
    <dgm:pt modelId="{F556AC0A-1AEA-4889-9B39-ED4B683E4737}" type="pres">
      <dgm:prSet presAssocID="{F0DAF9FF-34FB-47D4-B2DE-3828689447C1}" presName="node" presStyleLbl="node1" presStyleIdx="5" presStyleCnt="8">
        <dgm:presLayoutVars>
          <dgm:bulletEnabled val="1"/>
        </dgm:presLayoutVars>
      </dgm:prSet>
      <dgm:spPr/>
    </dgm:pt>
    <dgm:pt modelId="{0F63720C-6203-41BC-9886-83DD4B21176D}" type="pres">
      <dgm:prSet presAssocID="{92485409-F401-4569-8B53-29817758DE6E}" presName="sibTrans" presStyleLbl="sibTrans2D1" presStyleIdx="5" presStyleCnt="7" custScaleX="106577"/>
      <dgm:spPr/>
    </dgm:pt>
    <dgm:pt modelId="{63BB1108-4070-44C8-886D-BACF3B6028F5}" type="pres">
      <dgm:prSet presAssocID="{92485409-F401-4569-8B53-29817758DE6E}" presName="connectorText" presStyleLbl="sibTrans2D1" presStyleIdx="5" presStyleCnt="7"/>
      <dgm:spPr/>
    </dgm:pt>
    <dgm:pt modelId="{EB543233-41B9-46E8-8C3E-8724A1A854C1}" type="pres">
      <dgm:prSet presAssocID="{A8C7FF72-818D-4AFE-BAA5-DFFB723A0967}" presName="node" presStyleLbl="node1" presStyleIdx="6" presStyleCnt="8">
        <dgm:presLayoutVars>
          <dgm:bulletEnabled val="1"/>
        </dgm:presLayoutVars>
      </dgm:prSet>
      <dgm:spPr/>
    </dgm:pt>
    <dgm:pt modelId="{E6A13E20-F076-4701-8E1A-2CDEC74DB195}" type="pres">
      <dgm:prSet presAssocID="{88697246-0611-4EB9-8AEE-D0C79D1990C7}" presName="sibTrans" presStyleLbl="sibTrans2D1" presStyleIdx="6" presStyleCnt="7"/>
      <dgm:spPr/>
    </dgm:pt>
    <dgm:pt modelId="{7883BCC9-E542-4FAF-A69B-9886052A9BC2}" type="pres">
      <dgm:prSet presAssocID="{88697246-0611-4EB9-8AEE-D0C79D1990C7}" presName="connectorText" presStyleLbl="sibTrans2D1" presStyleIdx="6" presStyleCnt="7"/>
      <dgm:spPr/>
    </dgm:pt>
    <dgm:pt modelId="{62443A49-0EB3-404A-A987-C6F2AEC8F96A}" type="pres">
      <dgm:prSet presAssocID="{398F77A5-927D-40E2-B47B-92B221118FD9}" presName="node" presStyleLbl="node1" presStyleIdx="7" presStyleCnt="8">
        <dgm:presLayoutVars>
          <dgm:bulletEnabled val="1"/>
        </dgm:presLayoutVars>
      </dgm:prSet>
      <dgm:spPr/>
    </dgm:pt>
  </dgm:ptLst>
  <dgm:cxnLst>
    <dgm:cxn modelId="{06466202-7F8D-4488-916B-414F903B65F2}" type="presOf" srcId="{30968CC2-D38F-4B91-9800-C54443D671F5}" destId="{CF28901C-F60B-4A21-969E-44049AC90871}" srcOrd="0" destOrd="0" presId="urn:microsoft.com/office/officeart/2005/8/layout/process5"/>
    <dgm:cxn modelId="{FAF34802-F0E7-4643-BF9C-C0CAB3B11C53}" type="presOf" srcId="{A92E0BA3-C971-44D7-A88D-E297C66DCA9E}" destId="{00CA979D-6641-4427-B246-2D40B87A4AD5}" srcOrd="0" destOrd="0" presId="urn:microsoft.com/office/officeart/2005/8/layout/process5"/>
    <dgm:cxn modelId="{56A80A09-7592-4AC9-A49F-CD8CEE549F62}" type="presOf" srcId="{02FFF38A-1427-4EF8-9BC9-09F63068021D}" destId="{94AC5C14-8452-49E1-9F4D-768AE329B94D}" srcOrd="1" destOrd="0" presId="urn:microsoft.com/office/officeart/2005/8/layout/process5"/>
    <dgm:cxn modelId="{E46CC80E-F369-4560-AF00-AEA4A5D5379D}" srcId="{49B7E52B-D86B-49EB-906E-BE71EA61AC5C}" destId="{D7382688-B80E-4FD1-9FB4-F3BFF965DA5F}" srcOrd="0" destOrd="0" parTransId="{D61B818B-5A79-4089-B872-421D19E6782A}" sibTransId="{92A9E1BE-82A9-4C33-BF13-1CDEFEFE313C}"/>
    <dgm:cxn modelId="{01D1200F-1D23-48E1-9759-4A72234C6FB4}" type="presOf" srcId="{92485409-F401-4569-8B53-29817758DE6E}" destId="{63BB1108-4070-44C8-886D-BACF3B6028F5}" srcOrd="1" destOrd="0" presId="urn:microsoft.com/office/officeart/2005/8/layout/process5"/>
    <dgm:cxn modelId="{19EC900F-BB03-4982-ADC8-A6F619A11F3D}" type="presOf" srcId="{238C3A10-0930-4B0E-BF44-9A0750FF8CBE}" destId="{5BA73D68-F39D-4BCD-A2E3-8309CF9CA18F}" srcOrd="0" destOrd="0" presId="urn:microsoft.com/office/officeart/2005/8/layout/process5"/>
    <dgm:cxn modelId="{3855E00F-2C88-4803-ABE7-09B2CCB97192}" type="presOf" srcId="{49B7E52B-D86B-49EB-906E-BE71EA61AC5C}" destId="{48CB685A-A3DC-40B2-AAA9-98EF37FCCD32}" srcOrd="0" destOrd="0" presId="urn:microsoft.com/office/officeart/2005/8/layout/process5"/>
    <dgm:cxn modelId="{4DCBFB2A-7495-489D-8FE1-6F91F92168BD}" type="presOf" srcId="{90146E90-EC4B-4453-B65A-556493D943F1}" destId="{A0ABF2ED-7E09-489A-AF25-5D2B0065E381}" srcOrd="0" destOrd="0" presId="urn:microsoft.com/office/officeart/2005/8/layout/process5"/>
    <dgm:cxn modelId="{D7CDCD2B-5158-496F-89E2-D8DB058B6B3B}" type="presOf" srcId="{0AA9D898-0AF4-419D-BD7B-2BB2F043ACA5}" destId="{06E59948-BD11-4B10-A0AA-6F483A2EB06E}" srcOrd="0" destOrd="0" presId="urn:microsoft.com/office/officeart/2005/8/layout/process5"/>
    <dgm:cxn modelId="{35397E3B-B81D-4A64-9776-A6851EAE7EFF}" type="presOf" srcId="{67F04F2E-2F34-4631-A191-EB7FD2A66171}" destId="{5D268C91-26DE-4D0D-A80C-E6A61FACE085}" srcOrd="0" destOrd="0" presId="urn:microsoft.com/office/officeart/2005/8/layout/process5"/>
    <dgm:cxn modelId="{8DDC2F66-BFA1-4A1D-B11D-23E556FCB1E4}" type="presOf" srcId="{92A9E1BE-82A9-4C33-BF13-1CDEFEFE313C}" destId="{EE44A71D-6D71-4A38-B45B-241E650C0D78}" srcOrd="1" destOrd="0" presId="urn:microsoft.com/office/officeart/2005/8/layout/process5"/>
    <dgm:cxn modelId="{D69F3367-CDC8-4135-A4D8-42ABE8CA99C8}" type="presOf" srcId="{92A9E1BE-82A9-4C33-BF13-1CDEFEFE313C}" destId="{9C3161C8-0AA8-4656-9DEC-C9ECCFA33FB1}" srcOrd="0" destOrd="0" presId="urn:microsoft.com/office/officeart/2005/8/layout/process5"/>
    <dgm:cxn modelId="{71862F6A-61A8-4236-8455-DB73BFEB3637}" type="presOf" srcId="{90146E90-EC4B-4453-B65A-556493D943F1}" destId="{C9A4BE9B-7FE0-4315-8B1F-E08A017575BB}" srcOrd="1" destOrd="0" presId="urn:microsoft.com/office/officeart/2005/8/layout/process5"/>
    <dgm:cxn modelId="{62E0234D-DBA7-4F74-AA2C-016CE438E233}" srcId="{49B7E52B-D86B-49EB-906E-BE71EA61AC5C}" destId="{67F04F2E-2F34-4631-A191-EB7FD2A66171}" srcOrd="3" destOrd="0" parTransId="{8E7B0762-CAE1-4AC7-BB9D-11E40D624188}" sibTransId="{30968CC2-D38F-4B91-9800-C54443D671F5}"/>
    <dgm:cxn modelId="{581F8855-C0BD-49A3-B9BE-C9689EDDF74E}" type="presOf" srcId="{F0DAF9FF-34FB-47D4-B2DE-3828689447C1}" destId="{F556AC0A-1AEA-4889-9B39-ED4B683E4737}" srcOrd="0" destOrd="0" presId="urn:microsoft.com/office/officeart/2005/8/layout/process5"/>
    <dgm:cxn modelId="{5EC23C56-7D39-4948-B1E2-8A67560CAE6B}" srcId="{49B7E52B-D86B-49EB-906E-BE71EA61AC5C}" destId="{A8C7FF72-818D-4AFE-BAA5-DFFB723A0967}" srcOrd="6" destOrd="0" parTransId="{5CEBF5E9-AADB-4AB5-B696-8F7182AA746B}" sibTransId="{88697246-0611-4EB9-8AEE-D0C79D1990C7}"/>
    <dgm:cxn modelId="{1E96527A-4671-4B99-A0E2-C42D7EF794A5}" type="presOf" srcId="{D7382688-B80E-4FD1-9FB4-F3BFF965DA5F}" destId="{05EA9AC9-408C-457E-8960-EF73543C1213}" srcOrd="0" destOrd="0" presId="urn:microsoft.com/office/officeart/2005/8/layout/process5"/>
    <dgm:cxn modelId="{66DA3189-96D8-40ED-84C1-7AAA7F84B478}" type="presOf" srcId="{02FFF38A-1427-4EF8-9BC9-09F63068021D}" destId="{0AA86DA0-5E5A-4DA5-B458-A0C304485C34}" srcOrd="0" destOrd="0" presId="urn:microsoft.com/office/officeart/2005/8/layout/process5"/>
    <dgm:cxn modelId="{0783AFA4-9C2C-47ED-B4AC-23A209A1E4D4}" type="presOf" srcId="{238C3A10-0930-4B0E-BF44-9A0750FF8CBE}" destId="{AE97F10B-E319-4CA8-A2FE-AA130AF92726}" srcOrd="1" destOrd="0" presId="urn:microsoft.com/office/officeart/2005/8/layout/process5"/>
    <dgm:cxn modelId="{4861C8A4-10FE-43F0-99F5-7CD37778E16F}" type="presOf" srcId="{30968CC2-D38F-4B91-9800-C54443D671F5}" destId="{5638DEFA-38AE-4C58-B2F2-653344280CB5}" srcOrd="1" destOrd="0" presId="urn:microsoft.com/office/officeart/2005/8/layout/process5"/>
    <dgm:cxn modelId="{4376A4B4-B56B-4EC1-801B-AF1FAA10CF4F}" type="presOf" srcId="{88697246-0611-4EB9-8AEE-D0C79D1990C7}" destId="{7883BCC9-E542-4FAF-A69B-9886052A9BC2}" srcOrd="1" destOrd="0" presId="urn:microsoft.com/office/officeart/2005/8/layout/process5"/>
    <dgm:cxn modelId="{8690EBBF-8830-4590-8D3C-DE7E839B8B2E}" srcId="{49B7E52B-D86B-49EB-906E-BE71EA61AC5C}" destId="{0AA9D898-0AF4-419D-BD7B-2BB2F043ACA5}" srcOrd="2" destOrd="0" parTransId="{D864F69B-44FC-4851-9D58-25952A9204A7}" sibTransId="{90146E90-EC4B-4453-B65A-556493D943F1}"/>
    <dgm:cxn modelId="{FDD13EC7-097B-439D-A48B-78E822475DF8}" type="presOf" srcId="{A8C7FF72-818D-4AFE-BAA5-DFFB723A0967}" destId="{EB543233-41B9-46E8-8C3E-8724A1A854C1}" srcOrd="0" destOrd="0" presId="urn:microsoft.com/office/officeart/2005/8/layout/process5"/>
    <dgm:cxn modelId="{C6C372C8-0EBB-4D17-AF42-7124C898E910}" srcId="{49B7E52B-D86B-49EB-906E-BE71EA61AC5C}" destId="{398F77A5-927D-40E2-B47B-92B221118FD9}" srcOrd="7" destOrd="0" parTransId="{E2D65F0F-4980-4F69-BB83-F339B5CBCA57}" sibTransId="{8BC8E4ED-4D11-4062-BBB1-FA273C1CBC87}"/>
    <dgm:cxn modelId="{22AC1BD8-AF8C-41FD-A493-B2A0749CCE4F}" type="presOf" srcId="{F35FB96C-3BA1-48B2-A80D-E62A847FCFD8}" destId="{66F826DA-223C-4387-BDEF-2028F3F79DE3}" srcOrd="0" destOrd="0" presId="urn:microsoft.com/office/officeart/2005/8/layout/process5"/>
    <dgm:cxn modelId="{2CE428DB-1116-4C15-AEC3-E555E8918892}" type="presOf" srcId="{92485409-F401-4569-8B53-29817758DE6E}" destId="{0F63720C-6203-41BC-9886-83DD4B21176D}" srcOrd="0" destOrd="0" presId="urn:microsoft.com/office/officeart/2005/8/layout/process5"/>
    <dgm:cxn modelId="{86B406E1-9DAA-4F1A-8B4F-5A5117B6FD2C}" srcId="{49B7E52B-D86B-49EB-906E-BE71EA61AC5C}" destId="{F0DAF9FF-34FB-47D4-B2DE-3828689447C1}" srcOrd="5" destOrd="0" parTransId="{07F3891B-C91B-4AAB-9EF0-CBE70A52F066}" sibTransId="{92485409-F401-4569-8B53-29817758DE6E}"/>
    <dgm:cxn modelId="{6723C6E8-0411-46C4-9ED6-8900F5C87D39}" srcId="{49B7E52B-D86B-49EB-906E-BE71EA61AC5C}" destId="{A92E0BA3-C971-44D7-A88D-E297C66DCA9E}" srcOrd="1" destOrd="0" parTransId="{2616F920-645C-4E91-B84F-7FEE73FECE1B}" sibTransId="{238C3A10-0930-4B0E-BF44-9A0750FF8CBE}"/>
    <dgm:cxn modelId="{F9334BF7-3D2C-4F35-B482-84BF0D678E9C}" type="presOf" srcId="{88697246-0611-4EB9-8AEE-D0C79D1990C7}" destId="{E6A13E20-F076-4701-8E1A-2CDEC74DB195}" srcOrd="0" destOrd="0" presId="urn:microsoft.com/office/officeart/2005/8/layout/process5"/>
    <dgm:cxn modelId="{6C2ADFF8-3E59-4A8E-8AE7-C393A1EDC676}" srcId="{49B7E52B-D86B-49EB-906E-BE71EA61AC5C}" destId="{F35FB96C-3BA1-48B2-A80D-E62A847FCFD8}" srcOrd="4" destOrd="0" parTransId="{7B537F51-4F92-4127-AF43-22C35A653620}" sibTransId="{02FFF38A-1427-4EF8-9BC9-09F63068021D}"/>
    <dgm:cxn modelId="{F7C09BFB-F00F-4153-B3FC-4DBCCDA4E8A1}" type="presOf" srcId="{398F77A5-927D-40E2-B47B-92B221118FD9}" destId="{62443A49-0EB3-404A-A987-C6F2AEC8F96A}" srcOrd="0" destOrd="0" presId="urn:microsoft.com/office/officeart/2005/8/layout/process5"/>
    <dgm:cxn modelId="{BCEED936-BB46-4D9E-94FC-744963B57028}" type="presParOf" srcId="{48CB685A-A3DC-40B2-AAA9-98EF37FCCD32}" destId="{05EA9AC9-408C-457E-8960-EF73543C1213}" srcOrd="0" destOrd="0" presId="urn:microsoft.com/office/officeart/2005/8/layout/process5"/>
    <dgm:cxn modelId="{DC7B11F4-6D7D-4366-AF58-ED7B555DCF08}" type="presParOf" srcId="{48CB685A-A3DC-40B2-AAA9-98EF37FCCD32}" destId="{9C3161C8-0AA8-4656-9DEC-C9ECCFA33FB1}" srcOrd="1" destOrd="0" presId="urn:microsoft.com/office/officeart/2005/8/layout/process5"/>
    <dgm:cxn modelId="{E63C22CE-E3D2-4FDD-966E-7930D747B9CD}" type="presParOf" srcId="{9C3161C8-0AA8-4656-9DEC-C9ECCFA33FB1}" destId="{EE44A71D-6D71-4A38-B45B-241E650C0D78}" srcOrd="0" destOrd="0" presId="urn:microsoft.com/office/officeart/2005/8/layout/process5"/>
    <dgm:cxn modelId="{62DBB3F8-B523-4784-AB14-CD6BE14DE82F}" type="presParOf" srcId="{48CB685A-A3DC-40B2-AAA9-98EF37FCCD32}" destId="{00CA979D-6641-4427-B246-2D40B87A4AD5}" srcOrd="2" destOrd="0" presId="urn:microsoft.com/office/officeart/2005/8/layout/process5"/>
    <dgm:cxn modelId="{47307EB0-EEBD-49D5-8DAC-FB0387012504}" type="presParOf" srcId="{48CB685A-A3DC-40B2-AAA9-98EF37FCCD32}" destId="{5BA73D68-F39D-4BCD-A2E3-8309CF9CA18F}" srcOrd="3" destOrd="0" presId="urn:microsoft.com/office/officeart/2005/8/layout/process5"/>
    <dgm:cxn modelId="{69CD7034-A853-4D74-800B-2FDBBA3B1C2C}" type="presParOf" srcId="{5BA73D68-F39D-4BCD-A2E3-8309CF9CA18F}" destId="{AE97F10B-E319-4CA8-A2FE-AA130AF92726}" srcOrd="0" destOrd="0" presId="urn:microsoft.com/office/officeart/2005/8/layout/process5"/>
    <dgm:cxn modelId="{3EE231C1-CE83-4CB5-988D-AF47D2942AD8}" type="presParOf" srcId="{48CB685A-A3DC-40B2-AAA9-98EF37FCCD32}" destId="{06E59948-BD11-4B10-A0AA-6F483A2EB06E}" srcOrd="4" destOrd="0" presId="urn:microsoft.com/office/officeart/2005/8/layout/process5"/>
    <dgm:cxn modelId="{DAE4440B-E9C4-42F6-9954-03C2BCDDCBD0}" type="presParOf" srcId="{48CB685A-A3DC-40B2-AAA9-98EF37FCCD32}" destId="{A0ABF2ED-7E09-489A-AF25-5D2B0065E381}" srcOrd="5" destOrd="0" presId="urn:microsoft.com/office/officeart/2005/8/layout/process5"/>
    <dgm:cxn modelId="{5B59414A-97E8-4F36-B7A2-D801B66DEA4D}" type="presParOf" srcId="{A0ABF2ED-7E09-489A-AF25-5D2B0065E381}" destId="{C9A4BE9B-7FE0-4315-8B1F-E08A017575BB}" srcOrd="0" destOrd="0" presId="urn:microsoft.com/office/officeart/2005/8/layout/process5"/>
    <dgm:cxn modelId="{6A1C94F5-88BC-46F4-8DCF-7180C822FB48}" type="presParOf" srcId="{48CB685A-A3DC-40B2-AAA9-98EF37FCCD32}" destId="{5D268C91-26DE-4D0D-A80C-E6A61FACE085}" srcOrd="6" destOrd="0" presId="urn:microsoft.com/office/officeart/2005/8/layout/process5"/>
    <dgm:cxn modelId="{12016180-B11A-405E-B69E-1190EA9D7810}" type="presParOf" srcId="{48CB685A-A3DC-40B2-AAA9-98EF37FCCD32}" destId="{CF28901C-F60B-4A21-969E-44049AC90871}" srcOrd="7" destOrd="0" presId="urn:microsoft.com/office/officeart/2005/8/layout/process5"/>
    <dgm:cxn modelId="{FB5CFD18-C271-4F3C-AB67-7BF1AC14B2C2}" type="presParOf" srcId="{CF28901C-F60B-4A21-969E-44049AC90871}" destId="{5638DEFA-38AE-4C58-B2F2-653344280CB5}" srcOrd="0" destOrd="0" presId="urn:microsoft.com/office/officeart/2005/8/layout/process5"/>
    <dgm:cxn modelId="{2612CCCD-C6FA-43A7-8866-90C9F093661A}" type="presParOf" srcId="{48CB685A-A3DC-40B2-AAA9-98EF37FCCD32}" destId="{66F826DA-223C-4387-BDEF-2028F3F79DE3}" srcOrd="8" destOrd="0" presId="urn:microsoft.com/office/officeart/2005/8/layout/process5"/>
    <dgm:cxn modelId="{3B36C2CC-AB07-4CC5-AF0D-BA9624D30625}" type="presParOf" srcId="{48CB685A-A3DC-40B2-AAA9-98EF37FCCD32}" destId="{0AA86DA0-5E5A-4DA5-B458-A0C304485C34}" srcOrd="9" destOrd="0" presId="urn:microsoft.com/office/officeart/2005/8/layout/process5"/>
    <dgm:cxn modelId="{26E726D9-68BE-49FE-BAE4-885C44500A72}" type="presParOf" srcId="{0AA86DA0-5E5A-4DA5-B458-A0C304485C34}" destId="{94AC5C14-8452-49E1-9F4D-768AE329B94D}" srcOrd="0" destOrd="0" presId="urn:microsoft.com/office/officeart/2005/8/layout/process5"/>
    <dgm:cxn modelId="{5C781CEF-F4C4-4993-B997-6DC0EC23EF39}" type="presParOf" srcId="{48CB685A-A3DC-40B2-AAA9-98EF37FCCD32}" destId="{F556AC0A-1AEA-4889-9B39-ED4B683E4737}" srcOrd="10" destOrd="0" presId="urn:microsoft.com/office/officeart/2005/8/layout/process5"/>
    <dgm:cxn modelId="{AB76F060-A7CE-4A84-8B11-4B6704AB4934}" type="presParOf" srcId="{48CB685A-A3DC-40B2-AAA9-98EF37FCCD32}" destId="{0F63720C-6203-41BC-9886-83DD4B21176D}" srcOrd="11" destOrd="0" presId="urn:microsoft.com/office/officeart/2005/8/layout/process5"/>
    <dgm:cxn modelId="{4DC31975-3987-4715-BD1F-E6586FBA8028}" type="presParOf" srcId="{0F63720C-6203-41BC-9886-83DD4B21176D}" destId="{63BB1108-4070-44C8-886D-BACF3B6028F5}" srcOrd="0" destOrd="0" presId="urn:microsoft.com/office/officeart/2005/8/layout/process5"/>
    <dgm:cxn modelId="{D0387824-9B32-4DF7-ABAC-0B1033ABCBD5}" type="presParOf" srcId="{48CB685A-A3DC-40B2-AAA9-98EF37FCCD32}" destId="{EB543233-41B9-46E8-8C3E-8724A1A854C1}" srcOrd="12" destOrd="0" presId="urn:microsoft.com/office/officeart/2005/8/layout/process5"/>
    <dgm:cxn modelId="{033FA7A6-83D8-435C-9729-98CC10530CE0}" type="presParOf" srcId="{48CB685A-A3DC-40B2-AAA9-98EF37FCCD32}" destId="{E6A13E20-F076-4701-8E1A-2CDEC74DB195}" srcOrd="13" destOrd="0" presId="urn:microsoft.com/office/officeart/2005/8/layout/process5"/>
    <dgm:cxn modelId="{BCE47B29-765C-46AF-8CBC-83AC33F657A2}" type="presParOf" srcId="{E6A13E20-F076-4701-8E1A-2CDEC74DB195}" destId="{7883BCC9-E542-4FAF-A69B-9886052A9BC2}" srcOrd="0" destOrd="0" presId="urn:microsoft.com/office/officeart/2005/8/layout/process5"/>
    <dgm:cxn modelId="{DFED5BEC-82C1-40BD-96D4-378100D994C1}" type="presParOf" srcId="{48CB685A-A3DC-40B2-AAA9-98EF37FCCD32}" destId="{62443A49-0EB3-404A-A987-C6F2AEC8F96A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9AC9-408C-457E-8960-EF73543C1213}">
      <dsp:nvSpPr>
        <dsp:cNvPr id="0" name=""/>
        <dsp:cNvSpPr/>
      </dsp:nvSpPr>
      <dsp:spPr>
        <a:xfrm>
          <a:off x="549696" y="191"/>
          <a:ext cx="1628550" cy="97713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1. Skriftlig aktualisering upprättas  med relevant information samt frågeställning och syfte. Godkänd och påskriven av klienten, samt SF samtycke. </a:t>
          </a:r>
        </a:p>
      </dsp:txBody>
      <dsp:txXfrm>
        <a:off x="578315" y="28810"/>
        <a:ext cx="1571312" cy="919892"/>
      </dsp:txXfrm>
    </dsp:sp>
    <dsp:sp modelId="{9C3161C8-0AA8-4656-9DEC-C9ECCFA33FB1}">
      <dsp:nvSpPr>
        <dsp:cNvPr id="0" name=""/>
        <dsp:cNvSpPr/>
      </dsp:nvSpPr>
      <dsp:spPr>
        <a:xfrm>
          <a:off x="2276809" y="286816"/>
          <a:ext cx="434752" cy="403880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2276809" y="367592"/>
        <a:ext cx="313588" cy="242328"/>
      </dsp:txXfrm>
    </dsp:sp>
    <dsp:sp modelId="{00CA979D-6641-4427-B246-2D40B87A4AD5}">
      <dsp:nvSpPr>
        <dsp:cNvPr id="0" name=""/>
        <dsp:cNvSpPr/>
      </dsp:nvSpPr>
      <dsp:spPr>
        <a:xfrm>
          <a:off x="2829667" y="191"/>
          <a:ext cx="1628550" cy="97713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2. Ärendemöte. Aktualisering kommuniceras med AT som erhåller kopia. Gemensamt uppstartsmöte med klient bokas.</a:t>
          </a:r>
        </a:p>
      </dsp:txBody>
      <dsp:txXfrm>
        <a:off x="2858286" y="28810"/>
        <a:ext cx="1571312" cy="919892"/>
      </dsp:txXfrm>
    </dsp:sp>
    <dsp:sp modelId="{5BA73D68-F39D-4BCD-A2E3-8309CF9CA18F}">
      <dsp:nvSpPr>
        <dsp:cNvPr id="0" name=""/>
        <dsp:cNvSpPr/>
      </dsp:nvSpPr>
      <dsp:spPr>
        <a:xfrm rot="5400000">
          <a:off x="3471316" y="1091320"/>
          <a:ext cx="345252" cy="403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318603"/>
                <a:satOff val="5658"/>
                <a:lumOff val="-3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18603"/>
                <a:satOff val="5658"/>
                <a:lumOff val="-3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18603"/>
                <a:satOff val="5658"/>
                <a:lumOff val="-3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-5400000">
        <a:off x="3522778" y="1120634"/>
        <a:ext cx="242328" cy="241676"/>
      </dsp:txXfrm>
    </dsp:sp>
    <dsp:sp modelId="{06E59948-BD11-4B10-A0AA-6F483A2EB06E}">
      <dsp:nvSpPr>
        <dsp:cNvPr id="0" name=""/>
        <dsp:cNvSpPr/>
      </dsp:nvSpPr>
      <dsp:spPr>
        <a:xfrm>
          <a:off x="2829667" y="1628742"/>
          <a:ext cx="1628550" cy="97713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3.Gemensamt uppstartsmöte med klient, AT socialsekreterare och </a:t>
          </a:r>
          <a:r>
            <a:rPr lang="sv-SE" sz="800" kern="1200" dirty="0" err="1"/>
            <a:t>ev</a:t>
          </a:r>
          <a:r>
            <a:rPr lang="sv-SE" sz="800" kern="1200" dirty="0"/>
            <a:t>, kontaktperson från (privata) nätverket.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AT informerar om sin insats, datum bokas för möten.</a:t>
          </a:r>
        </a:p>
      </dsp:txBody>
      <dsp:txXfrm>
        <a:off x="2858286" y="1657361"/>
        <a:ext cx="1571312" cy="919892"/>
      </dsp:txXfrm>
    </dsp:sp>
    <dsp:sp modelId="{A0ABF2ED-7E09-489A-AF25-5D2B0065E381}">
      <dsp:nvSpPr>
        <dsp:cNvPr id="0" name=""/>
        <dsp:cNvSpPr/>
      </dsp:nvSpPr>
      <dsp:spPr>
        <a:xfrm rot="10800000">
          <a:off x="2341102" y="1915366"/>
          <a:ext cx="345252" cy="403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637206"/>
                <a:satOff val="11315"/>
                <a:lumOff val="-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37206"/>
                <a:satOff val="11315"/>
                <a:lumOff val="-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37206"/>
                <a:satOff val="11315"/>
                <a:lumOff val="-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2444678" y="1996142"/>
        <a:ext cx="241676" cy="242328"/>
      </dsp:txXfrm>
    </dsp:sp>
    <dsp:sp modelId="{5D268C91-26DE-4D0D-A80C-E6A61FACE085}">
      <dsp:nvSpPr>
        <dsp:cNvPr id="0" name=""/>
        <dsp:cNvSpPr/>
      </dsp:nvSpPr>
      <dsp:spPr>
        <a:xfrm>
          <a:off x="549696" y="1628742"/>
          <a:ext cx="1628550" cy="9771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4. Utredning och bedömning av AT (WRI, AWP-FK)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Kontakt med socialsekreterare  vid bristande </a:t>
          </a:r>
          <a:r>
            <a:rPr lang="sv-SE" sz="800" kern="1200" dirty="0" err="1"/>
            <a:t>compliance</a:t>
          </a:r>
          <a:r>
            <a:rPr lang="sv-SE" sz="800" kern="1200" dirty="0"/>
            <a:t>, annars inte. </a:t>
          </a:r>
        </a:p>
      </dsp:txBody>
      <dsp:txXfrm>
        <a:off x="578315" y="1657361"/>
        <a:ext cx="1571312" cy="919892"/>
      </dsp:txXfrm>
    </dsp:sp>
    <dsp:sp modelId="{CF28901C-F60B-4A21-969E-44049AC90871}">
      <dsp:nvSpPr>
        <dsp:cNvPr id="0" name=""/>
        <dsp:cNvSpPr/>
      </dsp:nvSpPr>
      <dsp:spPr>
        <a:xfrm rot="5400000">
          <a:off x="1191345" y="2719870"/>
          <a:ext cx="345252" cy="403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55810"/>
                <a:satOff val="16973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55810"/>
                <a:satOff val="16973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55810"/>
                <a:satOff val="16973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-5400000">
        <a:off x="1242807" y="2749184"/>
        <a:ext cx="242328" cy="241676"/>
      </dsp:txXfrm>
    </dsp:sp>
    <dsp:sp modelId="{66F826DA-223C-4387-BDEF-2028F3F79DE3}">
      <dsp:nvSpPr>
        <dsp:cNvPr id="0" name=""/>
        <dsp:cNvSpPr/>
      </dsp:nvSpPr>
      <dsp:spPr>
        <a:xfrm>
          <a:off x="549696" y="3257292"/>
          <a:ext cx="1628550" cy="9771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5. Bedömning kan kombineras med arbetsförmågebedömning i tex Kompass eller förstegsverksamhet. (AWP)</a:t>
          </a:r>
        </a:p>
      </dsp:txBody>
      <dsp:txXfrm>
        <a:off x="578315" y="3285911"/>
        <a:ext cx="1571312" cy="919892"/>
      </dsp:txXfrm>
    </dsp:sp>
    <dsp:sp modelId="{0AA86DA0-5E5A-4DA5-B458-A0C304485C34}">
      <dsp:nvSpPr>
        <dsp:cNvPr id="0" name=""/>
        <dsp:cNvSpPr/>
      </dsp:nvSpPr>
      <dsp:spPr>
        <a:xfrm>
          <a:off x="2321559" y="3543917"/>
          <a:ext cx="345252" cy="403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274413"/>
                <a:satOff val="22630"/>
                <a:lumOff val="-1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74413"/>
                <a:satOff val="22630"/>
                <a:lumOff val="-1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74413"/>
                <a:satOff val="22630"/>
                <a:lumOff val="-1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2321559" y="3624693"/>
        <a:ext cx="241676" cy="242328"/>
      </dsp:txXfrm>
    </dsp:sp>
    <dsp:sp modelId="{F556AC0A-1AEA-4889-9B39-ED4B683E4737}">
      <dsp:nvSpPr>
        <dsp:cNvPr id="0" name=""/>
        <dsp:cNvSpPr/>
      </dsp:nvSpPr>
      <dsp:spPr>
        <a:xfrm>
          <a:off x="2829667" y="3257292"/>
          <a:ext cx="1628550" cy="9771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6. Återkoppling av genomförd AT-bedömning vid möte med klient, ekonomihandläggare och </a:t>
          </a:r>
          <a:r>
            <a:rPr lang="sv-SE" sz="800" kern="1200" dirty="0" err="1"/>
            <a:t>ev</a:t>
          </a:r>
          <a:r>
            <a:rPr lang="sv-SE" sz="800" kern="1200" dirty="0"/>
            <a:t> boendestöd, kontaktperson från (privata) nätverket.</a:t>
          </a:r>
        </a:p>
      </dsp:txBody>
      <dsp:txXfrm>
        <a:off x="2858286" y="3285911"/>
        <a:ext cx="1571312" cy="919892"/>
      </dsp:txXfrm>
    </dsp:sp>
    <dsp:sp modelId="{0F63720C-6203-41BC-9886-83DD4B21176D}">
      <dsp:nvSpPr>
        <dsp:cNvPr id="0" name=""/>
        <dsp:cNvSpPr/>
      </dsp:nvSpPr>
      <dsp:spPr>
        <a:xfrm rot="5400000">
          <a:off x="3459962" y="4348421"/>
          <a:ext cx="367959" cy="403880"/>
        </a:xfrm>
        <a:prstGeom prst="rightArrow">
          <a:avLst>
            <a:gd name="adj1" fmla="val 60000"/>
            <a:gd name="adj2" fmla="val 50000"/>
          </a:avLst>
        </a:prstGeom>
        <a:solidFill>
          <a:srgbClr val="FF8585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-5400000">
        <a:off x="3522777" y="4366382"/>
        <a:ext cx="242328" cy="257571"/>
      </dsp:txXfrm>
    </dsp:sp>
    <dsp:sp modelId="{EB543233-41B9-46E8-8C3E-8724A1A854C1}">
      <dsp:nvSpPr>
        <dsp:cNvPr id="0" name=""/>
        <dsp:cNvSpPr/>
      </dsp:nvSpPr>
      <dsp:spPr>
        <a:xfrm>
          <a:off x="2829667" y="4885843"/>
          <a:ext cx="1628550" cy="97713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7. Överlämning av bedömning på samverkansteam/SIP. Planering av ansökan, LU etc.       Dokumentation, scanna in i VIVA enligt mall. </a:t>
          </a:r>
        </a:p>
      </dsp:txBody>
      <dsp:txXfrm>
        <a:off x="2858286" y="4914462"/>
        <a:ext cx="1571312" cy="919892"/>
      </dsp:txXfrm>
    </dsp:sp>
    <dsp:sp modelId="{E6A13E20-F076-4701-8E1A-2CDEC74DB195}">
      <dsp:nvSpPr>
        <dsp:cNvPr id="0" name=""/>
        <dsp:cNvSpPr/>
      </dsp:nvSpPr>
      <dsp:spPr>
        <a:xfrm rot="10800000">
          <a:off x="2341102" y="5172467"/>
          <a:ext cx="345252" cy="403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11619"/>
                <a:satOff val="33945"/>
                <a:lumOff val="-2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911619"/>
                <a:satOff val="33945"/>
                <a:lumOff val="-2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911619"/>
                <a:satOff val="33945"/>
                <a:lumOff val="-2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2444678" y="5253243"/>
        <a:ext cx="241676" cy="242328"/>
      </dsp:txXfrm>
    </dsp:sp>
    <dsp:sp modelId="{62443A49-0EB3-404A-A987-C6F2AEC8F96A}">
      <dsp:nvSpPr>
        <dsp:cNvPr id="0" name=""/>
        <dsp:cNvSpPr/>
      </dsp:nvSpPr>
      <dsp:spPr>
        <a:xfrm>
          <a:off x="549696" y="4885843"/>
          <a:ext cx="1628550" cy="97713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8. Ekonomihandläggare/samordnare ansvarig för processen fram till FK-beslut</a:t>
          </a:r>
        </a:p>
      </dsp:txBody>
      <dsp:txXfrm>
        <a:off x="578315" y="4914462"/>
        <a:ext cx="1571312" cy="91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FA352-1614-4820-9AEB-55D3694B0308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D0A7-156A-4F2E-B836-F5DAA02C58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86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059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E85A-D979-A147-889D-B48953FC0DD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59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42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88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35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43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55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E85A-D979-A147-889D-B48953FC0DD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4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6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98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7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35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15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1D0A7-156A-4F2E-B836-F5DAA02C585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86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75F9B0C-A857-FD47-9E6A-6B18928622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5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50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E2A4141-BB01-A44B-A36A-DDCC017DE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60A8D8-C29B-BD4F-9703-46D4DF81620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1FDFAAE1-6E29-0148-ADFA-5051572A23FB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08D41C6-9E97-8A4D-AF25-9D09C2924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3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6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794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29048"/>
            <a:ext cx="5951933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29047"/>
            <a:ext cx="5947885" cy="1274147"/>
          </a:xfrm>
        </p:spPr>
        <p:txBody>
          <a:bodyPr tIns="288000" anchor="b" anchorCtr="0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FA8AB5F-8283-704B-8175-BDAD60322C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34" y="1403194"/>
            <a:ext cx="5947885" cy="473090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6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29047"/>
            <a:ext cx="11895833" cy="1274147"/>
          </a:xfrm>
        </p:spPr>
        <p:txBody>
          <a:bodyPr tIns="288000" anchor="b" anchorCtr="0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951F9E6-216A-284C-A962-DDB966D293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34" y="1403194"/>
            <a:ext cx="5947885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1947" y="1403193"/>
            <a:ext cx="5947885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95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12192000" cy="617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44000" y="6140884"/>
            <a:ext cx="119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29048"/>
            <a:ext cx="5951933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29047"/>
            <a:ext cx="5947885" cy="1274147"/>
          </a:xfrm>
        </p:spPr>
        <p:txBody>
          <a:bodyPr tIns="288000" anchor="b" anchorCtr="0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34" y="1403194"/>
            <a:ext cx="5947885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12192000" cy="617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44000" y="6140884"/>
            <a:ext cx="119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29047"/>
            <a:ext cx="11895833" cy="1274147"/>
          </a:xfrm>
        </p:spPr>
        <p:txBody>
          <a:bodyPr tIns="288000" anchor="b" anchorCtr="0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34" y="1403194"/>
            <a:ext cx="5947885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1947" y="1403193"/>
            <a:ext cx="5947885" cy="47309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5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1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6692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6A80BCA-10E4-3D4F-981A-599BF6652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6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2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9054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1CF116D-D6FD-2341-8E95-7AF53214E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D96E855-D81C-FD4E-821D-8119E720C4F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6AFEE12-C57C-C849-9CA0-D161E46B71F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7E29388-6420-C642-8680-B8F1A1BA77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15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3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97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98D89CE-7826-B14C-BF8A-238E77183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628151F3-50A2-D840-9B47-BD97EF66A4FB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3EAB990B-538E-C844-A743-D3703792972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057CA41-9427-5C48-BFDF-BE8DD64901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2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35" y="129048"/>
            <a:ext cx="11903999" cy="6004360"/>
          </a:xfrm>
          <a:noFill/>
        </p:spPr>
        <p:txBody>
          <a:bodyPr lIns="0" tIns="2520000" rIns="0"/>
          <a:lstStyle>
            <a:lvl1pPr marL="0" indent="0" algn="ctr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6" y="2771299"/>
            <a:ext cx="1791893" cy="719859"/>
          </a:xfrm>
          <a:solidFill>
            <a:schemeClr val="accent4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617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1A0DCB3-20C5-6047-A3E7-B5C87AEA3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B7FCFCCF-0D4D-5D4A-81BC-E5E6A080EF0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43935" y="136525"/>
            <a:ext cx="6815204" cy="3292475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3733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79DD8-BB91-7F47-81E3-C0D1EE57AD1F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3935" y="3429001"/>
            <a:ext cx="6815204" cy="271188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AA71C8-1FE0-7047-8EA9-63602B03A7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7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105C11B-CC1E-3849-9B7A-37EA9405FFA8}"/>
              </a:ext>
            </a:extLst>
          </p:cNvPr>
          <p:cNvSpPr/>
          <p:nvPr userDrawn="1"/>
        </p:nvSpPr>
        <p:spPr>
          <a:xfrm>
            <a:off x="144000" y="136524"/>
            <a:ext cx="11904000" cy="600436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C9E82B-5733-9048-BE26-E951DA9D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" y="136524"/>
            <a:ext cx="11903999" cy="1200000"/>
          </a:xfrm>
          <a:prstGeom prst="rect">
            <a:avLst/>
          </a:prstGeom>
        </p:spPr>
        <p:txBody>
          <a:bodyPr vert="horz" lIns="288000" tIns="0" rIns="288000" bIns="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94C773-AEA7-7546-9D46-9CF883B7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6" y="1336524"/>
            <a:ext cx="11903997" cy="4804360"/>
          </a:xfrm>
          <a:prstGeom prst="rect">
            <a:avLst/>
          </a:prstGeom>
        </p:spPr>
        <p:txBody>
          <a:bodyPr vert="horz" lIns="288000" tIns="144000" rIns="28800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C26DD-2866-334B-AD6A-61665D77E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1090" y="6367430"/>
            <a:ext cx="749809" cy="256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736CD7-D0A6-3541-9784-6959D6FD5147}"/>
              </a:ext>
            </a:extLst>
          </p:cNvPr>
          <p:cNvSpPr txBox="1"/>
          <p:nvPr userDrawn="1"/>
        </p:nvSpPr>
        <p:spPr>
          <a:xfrm>
            <a:off x="143995" y="6403371"/>
            <a:ext cx="979259" cy="184666"/>
          </a:xfrm>
          <a:prstGeom prst="rect">
            <a:avLst/>
          </a:prstGeom>
          <a:noFill/>
        </p:spPr>
        <p:txBody>
          <a:bodyPr wrap="none" lIns="384000" tIns="0" rIns="0" bIns="0" rtlCol="0" anchor="ctr" anchorCtr="0">
            <a:spAutoFit/>
          </a:bodyPr>
          <a:lstStyle/>
          <a:p>
            <a:r>
              <a:rPr lang="sv-SE" sz="1200" b="0" i="0" dirty="0">
                <a:latin typeface="Barlow Semi Condensed SemiBold" pitchFamily="2" charset="77"/>
              </a:rPr>
              <a:t>motala.se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56319D0-4C8A-814E-BBF3-103251DA5B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79429" y="6263180"/>
            <a:ext cx="884572" cy="480000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784DDFEA-86B9-0A41-B46D-1D1572E81FA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61164" y="3137044"/>
            <a:ext cx="5088861" cy="30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0" i="0" kern="1200">
          <a:solidFill>
            <a:schemeClr val="tx1"/>
          </a:solidFill>
          <a:latin typeface="Barlow Semi Condensed SemiBold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333"/>
        </a:lnSpc>
        <a:spcBef>
          <a:spcPts val="2000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ts val="3333"/>
        </a:lnSpc>
        <a:spcBef>
          <a:spcPts val="2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ts val="3333"/>
        </a:lnSpc>
        <a:spcBef>
          <a:spcPts val="2000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ts val="3333"/>
        </a:lnSpc>
        <a:spcBef>
          <a:spcPts val="20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ts val="3333"/>
        </a:lnSpc>
        <a:spcBef>
          <a:spcPts val="2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sv/photo/43827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ooperativt.com/2016/10/30/gemenskapsorienterad-inkludering/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pxhere.com/sv/photo/15565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cid:2274DE46-B3B5-4F32-B84A-4450CE9BC9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cid:3514A46E-4654-4A89-B27C-DDAF9CCF6748" TargetMode="External"/><Relationship Id="rId4" Type="http://schemas.openxmlformats.org/officeDocument/2006/relationships/image" Target="../media/image15.jpeg"/><Relationship Id="rId9" Type="http://schemas.openxmlformats.org/officeDocument/2006/relationships/image" Target="cid:AB0C590F-B042-4455-842B-E5F7C8EA8D1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863AE00-EA60-4F32-BA83-8D50094EAC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Arbetsterapeutresurs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F6B1C8-F7C5-4E7E-8563-46CADEA8D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dirty="0"/>
              <a:t>Arbetsförmågebedömningar på uppdrag av Socialförvaltningen</a:t>
            </a:r>
          </a:p>
          <a:p>
            <a:endParaRPr lang="sv-SE" sz="1800" dirty="0"/>
          </a:p>
          <a:p>
            <a:pPr>
              <a:spcBef>
                <a:spcPts val="0"/>
              </a:spcBef>
            </a:pPr>
            <a:endParaRPr lang="sv-SE" sz="1800" dirty="0"/>
          </a:p>
          <a:p>
            <a:pPr>
              <a:spcBef>
                <a:spcPts val="0"/>
              </a:spcBef>
            </a:pPr>
            <a:endParaRPr lang="sv-SE" sz="1800" dirty="0"/>
          </a:p>
          <a:p>
            <a:pPr>
              <a:spcBef>
                <a:spcPts val="0"/>
              </a:spcBef>
            </a:pPr>
            <a:endParaRPr lang="sv-SE" sz="1800" dirty="0"/>
          </a:p>
          <a:p>
            <a:pPr>
              <a:spcBef>
                <a:spcPts val="0"/>
              </a:spcBef>
            </a:pPr>
            <a:r>
              <a:rPr lang="sv-SE" sz="1200" dirty="0"/>
              <a:t>Lilane Lundwall (enhetschef Socialkontoret Motala kommun)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Joline Speziali (enhetschef Kommunal hälso- och sjukvård Motala kommun)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Marie Wetter (socialsekreterare Motala kommun)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Ditte Pedersen Eriksson (leg arbetsterapeut  KHV Motala kommun)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Joline Gåmelius (leg arbetsterapeut KHV Motala kommun)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5379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14A7050-F0F0-4996-BDC5-50D14B6E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Process för ärenden till arbetsterapeut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D118BAE-B4F1-44F3-8A47-4583C8A58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133" dirty="0"/>
              <a:t>Aktualisering skrivs av socialsekreterare</a:t>
            </a:r>
          </a:p>
          <a:p>
            <a:r>
              <a:rPr lang="sv-SE" sz="2133" dirty="0"/>
              <a:t>Kommuniceras med arbetsterapeut</a:t>
            </a:r>
          </a:p>
          <a:p>
            <a:r>
              <a:rPr lang="sv-SE" sz="2133" dirty="0"/>
              <a:t>Uppstartsmöte </a:t>
            </a:r>
          </a:p>
          <a:p>
            <a:r>
              <a:rPr lang="sv-SE" sz="2133" dirty="0"/>
              <a:t>Bedömningar</a:t>
            </a:r>
          </a:p>
          <a:p>
            <a:r>
              <a:rPr lang="sv-SE" sz="2133" dirty="0"/>
              <a:t>Återkoppling</a:t>
            </a:r>
          </a:p>
          <a:p>
            <a:r>
              <a:rPr lang="sv-SE" sz="2133" dirty="0"/>
              <a:t>Vidare planering av socialsekreterare (</a:t>
            </a:r>
            <a:r>
              <a:rPr lang="sv-SE" sz="2133" dirty="0" err="1"/>
              <a:t>ev</a:t>
            </a:r>
            <a:r>
              <a:rPr lang="sv-SE" sz="2133" dirty="0"/>
              <a:t> SIP)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/>
              <a:t>Röd: Socialtjänstens huvudansvar.                                                                    Grön: Arbetsterapeutens huvudansvar.</a:t>
            </a:r>
          </a:p>
          <a:p>
            <a:pPr marL="0" indent="0">
              <a:buNone/>
            </a:pPr>
            <a:endParaRPr lang="sv-SE" sz="1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4DB51AD-D565-4930-B71A-8103E0139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84146"/>
              </p:ext>
            </p:extLst>
          </p:nvPr>
        </p:nvGraphicFramePr>
        <p:xfrm>
          <a:off x="6235819" y="270934"/>
          <a:ext cx="5007915" cy="586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5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0611F1D-CF16-4177-8929-015FE22254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820208"/>
          </a:xfrm>
        </p:spPr>
        <p:txBody>
          <a:bodyPr/>
          <a:lstStyle/>
          <a:p>
            <a:r>
              <a:rPr lang="sv-SE" sz="2667" dirty="0"/>
              <a:t>Aktualisering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730870-8FA3-46D1-8B4E-B99B1EA00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904658"/>
            <a:ext cx="6815204" cy="5048684"/>
          </a:xfrm>
        </p:spPr>
        <p:txBody>
          <a:bodyPr/>
          <a:lstStyle/>
          <a:p>
            <a:r>
              <a:rPr lang="sv-SE" sz="1600" dirty="0"/>
              <a:t>Kort information om: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Handläggare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Syfte med insatsen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Bakgrund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Fastställda diagnoser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Genomförda arbetsmarknadsinsatser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Avslagsorsak på ev. tidigare ansökan om sjukersättning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Aktuell situation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Personligt nätverk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600" dirty="0"/>
              <a:t>Ev. övrig information</a:t>
            </a:r>
          </a:p>
        </p:txBody>
      </p:sp>
    </p:spTree>
    <p:extLst>
      <p:ext uri="{BB962C8B-B14F-4D97-AF65-F5344CB8AC3E}">
        <p14:creationId xmlns:p14="http://schemas.microsoft.com/office/powerpoint/2010/main" val="32644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DBF9AA3-0654-4C9D-A644-68C16201B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1414483"/>
          </a:xfrm>
        </p:spPr>
        <p:txBody>
          <a:bodyPr/>
          <a:lstStyle/>
          <a:p>
            <a:r>
              <a:rPr lang="sv-SE" dirty="0"/>
              <a:t>Resultat Motala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E39A219-F68B-40EC-9C30-B70136D5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551008"/>
            <a:ext cx="11904130" cy="458987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sz="2000" dirty="0"/>
              <a:t>19 personer (Kvinnor-män 40/60, som längst har uppburit 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försörjningsstöd i 30 år, 19 hemmaboende barn/unga som berörts).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1 har fått anställning.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1 har fått avslag på ansökan om sjuk-/aktivitetsersättning.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7 har fått bifall på ansökan om sjuk-/aktivitetsersättning.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2 har lämnat in ansökan och väntar på beslut.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2 har eller kommer att börja på en arbetsförberedande insats mot (skyddat) arbete.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6 är under kartläggning av arbetsförmåga/medicinsk färdigbehandling.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Minskad utgift av ekonomiskt bistånd (ej insatser, handläggningstid </a:t>
            </a:r>
            <a:r>
              <a:rPr lang="sv-SE" sz="2000" dirty="0" err="1"/>
              <a:t>etc</a:t>
            </a:r>
            <a:r>
              <a:rPr lang="sv-SE" sz="2000" dirty="0"/>
              <a:t>) 17 miljoner till pension. 2023= ca 700 000		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Långa ledtider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4D7BEE-7900-4434-BAB8-6C087EFA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706" y="272757"/>
            <a:ext cx="421063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4C585D8-7889-4EF0-9BED-3423CF266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149350"/>
          </a:xfrm>
        </p:spPr>
        <p:txBody>
          <a:bodyPr/>
          <a:lstStyle/>
          <a:p>
            <a:r>
              <a:rPr lang="sv-SE" dirty="0"/>
              <a:t>Resultat Vadstena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8E21DF-12FF-4E32-ABF2-7BE41D24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285876"/>
            <a:ext cx="9352490" cy="4855009"/>
          </a:xfrm>
        </p:spPr>
        <p:txBody>
          <a:bodyPr/>
          <a:lstStyle/>
          <a:p>
            <a:r>
              <a:rPr lang="sv-SE" sz="2000" dirty="0"/>
              <a:t>Vadstena:</a:t>
            </a:r>
          </a:p>
          <a:p>
            <a:r>
              <a:rPr lang="sv-SE" sz="2000" dirty="0"/>
              <a:t>3 personer har ansökt om sjukersättning ( 1 avslag, 2 väntar på beslut).</a:t>
            </a:r>
          </a:p>
          <a:p>
            <a:r>
              <a:rPr lang="sv-SE" sz="2000" dirty="0"/>
              <a:t>2 personer bedömdes ha arbetsförmåga, omfattning oklar</a:t>
            </a:r>
          </a:p>
          <a:p>
            <a:r>
              <a:rPr lang="sv-SE" sz="2000" dirty="0"/>
              <a:t>1 person var inte aktuell för sjukersättning. Hälsan har försämrats sedan.</a:t>
            </a:r>
          </a:p>
          <a:p>
            <a:r>
              <a:rPr lang="sv-SE" sz="2000" dirty="0"/>
              <a:t>1 person, ansökan om sjukersättning önskas av Kommunen och personen, Psykiatrin av annan åsikt. Planering pågår.</a:t>
            </a:r>
          </a:p>
          <a:p>
            <a:endParaRPr lang="sv-SE" sz="2000" dirty="0"/>
          </a:p>
          <a:p>
            <a:r>
              <a:rPr lang="sv-SE" sz="2000" dirty="0"/>
              <a:t>Bieffekter: Kan ge större insikt och förståelse både för personerna själva men även från omgivningen. Rätt nivå av krav ställs.</a:t>
            </a:r>
          </a:p>
          <a:p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186988-D537-4DB8-A895-B273CA84F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77500" y="5076825"/>
            <a:ext cx="14001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862FCF8-9C77-4788-9001-2F6CDD2B2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111250"/>
          </a:xfrm>
        </p:spPr>
        <p:txBody>
          <a:bodyPr/>
          <a:lstStyle/>
          <a:p>
            <a:r>
              <a:rPr lang="sv-SE" dirty="0"/>
              <a:t>Resultat Boxholm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E6AC7A-164C-4548-8858-3D9168FB6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343025"/>
            <a:ext cx="6815204" cy="4797860"/>
          </a:xfrm>
        </p:spPr>
        <p:txBody>
          <a:bodyPr/>
          <a:lstStyle/>
          <a:p>
            <a:r>
              <a:rPr lang="sv-SE" sz="2000" dirty="0"/>
              <a:t>1 har fått anställning</a:t>
            </a:r>
          </a:p>
          <a:p>
            <a:r>
              <a:rPr lang="sv-SE" sz="2000" dirty="0"/>
              <a:t>1 har fått bifall på ansökan om sjuk-/aktivitetsersättning.</a:t>
            </a:r>
          </a:p>
          <a:p>
            <a:r>
              <a:rPr lang="sv-SE" sz="2000" dirty="0"/>
              <a:t>1 kommer att ansöka om sjuk-/aktivitetsersättning.</a:t>
            </a:r>
          </a:p>
          <a:p>
            <a:r>
              <a:rPr lang="sv-SE" sz="2000" dirty="0"/>
              <a:t>1 har fått förnyad kontakt med psykiatrin, ny medicin ska utvärderas innan fortsatt planering.</a:t>
            </a:r>
          </a:p>
          <a:p>
            <a:r>
              <a:rPr lang="sv-SE" sz="2000" dirty="0"/>
              <a:t>1 person har flyttat från kommunen.</a:t>
            </a:r>
          </a:p>
          <a:p>
            <a:r>
              <a:rPr lang="sv-SE" sz="2000" dirty="0"/>
              <a:t>2 personer, bedömning avbröts </a:t>
            </a:r>
            <a:r>
              <a:rPr lang="sv-SE" sz="2000" dirty="0" err="1"/>
              <a:t>pga</a:t>
            </a:r>
            <a:r>
              <a:rPr lang="sv-SE" sz="2000" dirty="0"/>
              <a:t> pågående missbruk.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034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A3F629-385C-4911-8569-C65894200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1483931"/>
          </a:xfrm>
        </p:spPr>
        <p:txBody>
          <a:bodyPr/>
          <a:lstStyle/>
          <a:p>
            <a:r>
              <a:rPr lang="sv-SE" dirty="0"/>
              <a:t>Rätt ersättning och rätt stöd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70845B-FB81-4379-8369-D4C8D607E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620456"/>
            <a:ext cx="6815204" cy="4520429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94AF9A-7615-44E7-8536-52CE3E258B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3865" y="2705100"/>
            <a:ext cx="5004435" cy="309581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C302F81-1AD4-4936-85DC-62B3A15C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99757" y="2705100"/>
            <a:ext cx="5948378" cy="309581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1E0388D-2FDE-49F9-A64C-4D504C106311}"/>
              </a:ext>
            </a:extLst>
          </p:cNvPr>
          <p:cNvSpPr txBox="1"/>
          <p:nvPr/>
        </p:nvSpPr>
        <p:spPr>
          <a:xfrm>
            <a:off x="6623685" y="5800910"/>
            <a:ext cx="5124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hlinkClick r:id="rId6" tooltip="https://kooperativt.com/2016/10/30/gemenskapsorienterad-inkludering/"/>
              </a:rPr>
              <a:t>Det här fotot</a:t>
            </a:r>
            <a:r>
              <a:rPr lang="sv-S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8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33CFE3-ED02-431D-9FA9-9643807A1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014941"/>
          </a:xfrm>
        </p:spPr>
        <p:txBody>
          <a:bodyPr/>
          <a:lstStyle/>
          <a:p>
            <a:r>
              <a:rPr lang="sv-SE" sz="2667" dirty="0"/>
              <a:t>Historik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0B6D2F02-1466-475E-AF10-83BE35CB0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914401"/>
            <a:ext cx="6815204" cy="5226484"/>
          </a:xfrm>
        </p:spPr>
        <p:txBody>
          <a:bodyPr/>
          <a:lstStyle/>
          <a:p>
            <a:endParaRPr lang="sv-SE" sz="1600" dirty="0"/>
          </a:p>
          <a:p>
            <a:r>
              <a:rPr lang="sv-SE" sz="1600" dirty="0"/>
              <a:t>Förstudie i Linköping och Motala; Personer med långvarigt försörjningsstöd 2011-2015. Resulterade till ESF-projekt VISA.</a:t>
            </a:r>
          </a:p>
          <a:p>
            <a:r>
              <a:rPr lang="sv-SE" sz="1600" dirty="0" err="1"/>
              <a:t>Fou</a:t>
            </a:r>
            <a:r>
              <a:rPr lang="sv-SE" sz="1600" dirty="0"/>
              <a:t>-rapport 2018</a:t>
            </a:r>
          </a:p>
          <a:p>
            <a:r>
              <a:rPr lang="sv-SE" sz="1600" dirty="0"/>
              <a:t>Ekonomigruppen (Motala kommun) påtalar behov av arbetsterapeutresurs kopplad till försörjningsstödsärenden. Vadstena och Boxholm påtalar liknande behov. 2020</a:t>
            </a:r>
          </a:p>
          <a:p>
            <a:r>
              <a:rPr lang="sv-SE" sz="1600" dirty="0"/>
              <a:t>Planering tillsammans med Kommunrehab och representanter från Motala kommun. Jan 2021</a:t>
            </a:r>
          </a:p>
          <a:p>
            <a:r>
              <a:rPr lang="sv-SE" sz="1600" dirty="0"/>
              <a:t>Pilot med fyra klienter från Motala. Utbildning och iordningställande av bedömningsmiljö. Mars 2021</a:t>
            </a:r>
          </a:p>
          <a:p>
            <a:r>
              <a:rPr lang="sv-SE" sz="1600" dirty="0"/>
              <a:t>Bedömningar även i Vadstena och Boxholm påbörjas. Juli 2021</a:t>
            </a:r>
          </a:p>
        </p:txBody>
      </p:sp>
    </p:spTree>
    <p:extLst>
      <p:ext uri="{BB962C8B-B14F-4D97-AF65-F5344CB8AC3E}">
        <p14:creationId xmlns:p14="http://schemas.microsoft.com/office/powerpoint/2010/main" val="913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2B0A3F5-EDF6-4035-BEA6-4B98041C0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263650"/>
          </a:xfrm>
        </p:spPr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B07C96-5026-4860-8376-B0557F664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620456"/>
            <a:ext cx="6815204" cy="45204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Erbjuda personer som har uppburit ekonomiskt bistånd under lång tid eller bedöms riskera att göra det en bedömning av arbetsförmåga.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Underlag till (ny) ansökan om aktivitets-eller sjukersättning som tydligt beskriver DFA-kedjan. Samverkan med relevanta aktörer.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Vid avslag eller om det visar att det med rätt stöd och behandling kan finnas en arbetsförmåga kan ny planering göras och nya mål upprättas.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784DC4-6EEA-4D75-A6C0-A46530B2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64" y="1895336"/>
            <a:ext cx="5486876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397E736-EC1C-4802-A168-213C9B3EB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4"/>
            <a:ext cx="6815204" cy="1139825"/>
          </a:xfrm>
        </p:spPr>
        <p:txBody>
          <a:bodyPr/>
          <a:lstStyle/>
          <a:p>
            <a:r>
              <a:rPr lang="sv-SE" dirty="0"/>
              <a:t>Målgrupp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551BF7-7E47-490B-8B9B-AAD2CCB6C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4" y="1276349"/>
            <a:ext cx="7876116" cy="48645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Personer som uppburit ekonomiskt bistånd under lång tid eller riskerar göra det. Olika arbetsförberedande insatser har provats utan framgång, liksom psykosociala stödinsatser, (t ex boendestöd, kontaktperson)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Ett eller flera hinder för att etablera sig på arbetsmarknaden. Diagnostiserade och medicinskt färdigbehandlade/bedömda.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Ofta tidigare ansökan om ersättning från FK. Avslag, ofta utan att veta varför.</a:t>
            </a:r>
          </a:p>
        </p:txBody>
      </p:sp>
    </p:spTree>
    <p:extLst>
      <p:ext uri="{BB962C8B-B14F-4D97-AF65-F5344CB8AC3E}">
        <p14:creationId xmlns:p14="http://schemas.microsoft.com/office/powerpoint/2010/main" val="218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E756E1B-2741-495A-B56A-AF8719ADE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189962"/>
          </a:xfrm>
        </p:spPr>
        <p:txBody>
          <a:bodyPr/>
          <a:lstStyle/>
          <a:p>
            <a:r>
              <a:rPr lang="sv-SE" sz="2800" dirty="0"/>
              <a:t>Begreppet arbetsförmåga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7E8367-EF1E-4676-9E55-E8C1D045D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326486"/>
            <a:ext cx="7771340" cy="4814398"/>
          </a:xfrm>
        </p:spPr>
        <p:txBody>
          <a:bodyPr/>
          <a:lstStyle/>
          <a:p>
            <a:r>
              <a:rPr lang="sv-SE" sz="1800" dirty="0"/>
              <a:t>Den försäkrades förmåga att arbeta beror inte enbart på individens kapacitet i olika avseenden. Arbetsförmågan är även resultatet av samspelet mellan denna kapacitet, arbetets krav på den försäkrade och den miljö som individen befinner sig i. Begreppet arbetsförmåga kan beskrivas i tre grunddimensioner; en fysisk, en psykisk och en social. Arbetsförmågan avgörs av samspelet dem emellan och arbetet i fråga. Många faktorer påverkar således om ett visst hälsotillstånd leder till nedsatt arbetsförmåga. Personliga faktorer (bl.a. motivation och förhållningssätt) spelar också roll, särskilt vid mindre allvarliga och subjektivt upplevda hälsotillstånd.</a:t>
            </a:r>
          </a:p>
          <a:p>
            <a:endParaRPr lang="sv-SE" sz="1800" dirty="0"/>
          </a:p>
          <a:p>
            <a:endParaRPr lang="sv-SE" sz="1200" b="1" dirty="0"/>
          </a:p>
          <a:p>
            <a:r>
              <a:rPr lang="sv-SE" sz="1200" b="1" dirty="0"/>
              <a:t>Kommittédirektiv 2008:11 kommittébeteckning: S 2008:01</a:t>
            </a:r>
          </a:p>
          <a:p>
            <a:endParaRPr lang="sv-SE" sz="1800" dirty="0"/>
          </a:p>
        </p:txBody>
      </p:sp>
      <p:pic>
        <p:nvPicPr>
          <p:cNvPr id="5" name="Picture 2" descr="Ledning av arbetsförmåga för arbetstagare | Arbetshälsoinstitutet">
            <a:extLst>
              <a:ext uri="{FF2B5EF4-FFF2-40B4-BE49-F238E27FC236}">
                <a16:creationId xmlns:a16="http://schemas.microsoft.com/office/drawing/2014/main" id="{64B21932-8EB6-4148-89D2-198786EB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69" y="1316334"/>
            <a:ext cx="3575626" cy="34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3C25CD0-847B-442E-B979-C67E2339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68" y="4735526"/>
            <a:ext cx="3575626" cy="2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DAD2EE8-66DC-4382-85BD-3D55C1CFE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6004216"/>
          </a:xfrm>
        </p:spPr>
        <p:txBody>
          <a:bodyPr/>
          <a:lstStyle/>
          <a:p>
            <a:endParaRPr lang="sv-SE" sz="16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A396ED-8B77-45AC-B88E-FEE27A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4" y="136524"/>
            <a:ext cx="7643539" cy="6004216"/>
          </a:xfrm>
        </p:spPr>
        <p:txBody>
          <a:bodyPr/>
          <a:lstStyle/>
          <a:p>
            <a:endParaRPr lang="sv-SE" sz="1600" dirty="0"/>
          </a:p>
          <a:p>
            <a:r>
              <a:rPr lang="sv-SE" sz="2800" b="1" dirty="0" err="1"/>
              <a:t>Model</a:t>
            </a:r>
            <a:r>
              <a:rPr lang="sv-SE" sz="2800" b="1" dirty="0"/>
              <a:t> </a:t>
            </a:r>
            <a:r>
              <a:rPr lang="sv-SE" sz="2800" b="1" dirty="0" err="1"/>
              <a:t>of</a:t>
            </a:r>
            <a:r>
              <a:rPr lang="sv-SE" sz="2800" b="1" dirty="0"/>
              <a:t> Human </a:t>
            </a:r>
            <a:r>
              <a:rPr lang="sv-SE" sz="2800" b="1" dirty="0" err="1"/>
              <a:t>Occupation-MoHO</a:t>
            </a:r>
            <a:r>
              <a:rPr lang="sv-SE" sz="2800" b="1" dirty="0"/>
              <a:t>   </a:t>
            </a:r>
            <a:r>
              <a:rPr lang="sv-SE" sz="1400" dirty="0"/>
              <a:t>( Gary </a:t>
            </a:r>
            <a:r>
              <a:rPr lang="sv-SE" sz="1400" dirty="0" err="1"/>
              <a:t>Kielhofner</a:t>
            </a:r>
            <a:r>
              <a:rPr lang="sv-SE" sz="1400" dirty="0"/>
              <a:t>)</a:t>
            </a:r>
          </a:p>
          <a:p>
            <a:r>
              <a:rPr lang="sv-SE" sz="1600" dirty="0"/>
              <a:t>Människans utförande av och delaktighet i aktivitet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Motivation  (uppfattning om den egna förmågan, värderingar, intressen)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Vanor och rutiner ( roller - en del av identiteten)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Kapacitet, objektiv kapacitet och subjektiv upplevelse av kapacitet.    (Kognitiva, psykiska och fysiska förmågor)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Miljö (fysisk och sociokulturell)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Aktivitet: Fritid, personliga aktiviteter, produktivitet (exempelvis arbete).                                                  Vilka förmågor krävs för att klara aktiviteten?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 err="1"/>
              <a:t>MoHo</a:t>
            </a:r>
            <a:r>
              <a:rPr lang="sv-SE" sz="1600" dirty="0"/>
              <a:t> är aktivitetsbaserad, personcentrerad och evidensbaserad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C9C418-6BFD-4C9D-AAB8-2E0451BA5FCC}"/>
              </a:ext>
            </a:extLst>
          </p:cNvPr>
          <p:cNvPicPr/>
          <p:nvPr/>
        </p:nvPicPr>
        <p:blipFill rotWithShape="1">
          <a:blip r:embed="rId3"/>
          <a:srcRect r="12803"/>
          <a:stretch/>
        </p:blipFill>
        <p:spPr>
          <a:xfrm>
            <a:off x="7089768" y="3285812"/>
            <a:ext cx="474245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921E008-B812-4CFF-8F4E-1ADA59A10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727633"/>
          </a:xfrm>
        </p:spPr>
        <p:txBody>
          <a:bodyPr/>
          <a:lstStyle/>
          <a:p>
            <a:r>
              <a:rPr lang="sv-SE" sz="2800" dirty="0"/>
              <a:t>Färdigheter i aktivitet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775DE0-3AE2-438E-9561-1CFA63ED8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984739"/>
            <a:ext cx="8105762" cy="51561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sv-SE" sz="1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/>
              <a:t>Motoriska färdigheter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/>
              <a:t>Processfärdigheter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/>
              <a:t>Kommunikations- och interaktionsfärdigheter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3BB9D8-50E8-4CA7-92AD-45594486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4150"/>
            <a:ext cx="5353797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D5477DF-7010-4297-9818-B62F16177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6"/>
            <a:ext cx="6815204" cy="1250148"/>
          </a:xfrm>
        </p:spPr>
        <p:txBody>
          <a:bodyPr/>
          <a:lstStyle/>
          <a:p>
            <a:r>
              <a:rPr lang="sv-SE" sz="2800" dirty="0"/>
              <a:t>Bedömning i aktivitet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4CB1A-2072-4511-A3CA-AD92CFFF8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4" y="1527349"/>
            <a:ext cx="11904039" cy="46135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b="1" dirty="0" err="1"/>
              <a:t>Assessment</a:t>
            </a:r>
            <a:r>
              <a:rPr lang="sv-SE" sz="1800" b="1" dirty="0"/>
              <a:t>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Work</a:t>
            </a:r>
            <a:r>
              <a:rPr lang="sv-SE" sz="1800" b="1" dirty="0"/>
              <a:t> </a:t>
            </a:r>
            <a:r>
              <a:rPr lang="sv-SE" sz="1800" b="1" dirty="0" err="1"/>
              <a:t>Performance</a:t>
            </a:r>
            <a:r>
              <a:rPr lang="sv-SE" sz="1800" b="1" dirty="0"/>
              <a:t>  (AWP)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b="1" dirty="0" err="1"/>
              <a:t>Assessment</a:t>
            </a:r>
            <a:r>
              <a:rPr lang="sv-SE" sz="1800" b="1" dirty="0"/>
              <a:t>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Work</a:t>
            </a:r>
            <a:r>
              <a:rPr lang="sv-SE" sz="1800" b="1" dirty="0"/>
              <a:t> </a:t>
            </a:r>
            <a:r>
              <a:rPr lang="sv-SE" sz="1800" b="1" dirty="0" err="1"/>
              <a:t>Performance</a:t>
            </a:r>
            <a:r>
              <a:rPr lang="sv-SE" sz="1800" b="1" dirty="0"/>
              <a:t> – Försäkringskassan (AWP-FK)</a:t>
            </a:r>
            <a:endParaRPr lang="sv-SE" sz="1800" dirty="0"/>
          </a:p>
          <a:p>
            <a:endParaRPr lang="sv-SE" dirty="0"/>
          </a:p>
        </p:txBody>
      </p:sp>
      <p:pic>
        <p:nvPicPr>
          <p:cNvPr id="4" name="2F68A313-433B-4533-9851-EA4680224C0F" descr="IMG_0159.jpg">
            <a:extLst>
              <a:ext uri="{FF2B5EF4-FFF2-40B4-BE49-F238E27FC236}">
                <a16:creationId xmlns:a16="http://schemas.microsoft.com/office/drawing/2014/main" id="{F441DAD4-7B95-4E2B-A9AD-54B00B21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63" y="279625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 descr="IMG_0281.jpg">
            <a:extLst>
              <a:ext uri="{FF2B5EF4-FFF2-40B4-BE49-F238E27FC236}">
                <a16:creationId xmlns:a16="http://schemas.microsoft.com/office/drawing/2014/main" id="{9F6D9183-D777-4BCD-B9A3-FA0F7B66FB99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6942" y="317725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IMG_0277.jpg">
            <a:extLst>
              <a:ext uri="{FF2B5EF4-FFF2-40B4-BE49-F238E27FC236}">
                <a16:creationId xmlns:a16="http://schemas.microsoft.com/office/drawing/2014/main" id="{A7749817-0B49-461C-AD8E-DFAD84ED07AA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6946" y="317725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IMG_0276.jpg">
            <a:extLst>
              <a:ext uri="{FF2B5EF4-FFF2-40B4-BE49-F238E27FC236}">
                <a16:creationId xmlns:a16="http://schemas.microsoft.com/office/drawing/2014/main" id="{D19148C9-D5C9-4B4C-B1A9-C7EA9940262E}"/>
              </a:ext>
            </a:extLst>
          </p:cNvPr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062" y="31772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9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C8BBD4D-156A-4E37-BDF6-09C1A3EDE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35" y="136525"/>
            <a:ext cx="6815204" cy="1179809"/>
          </a:xfrm>
        </p:spPr>
        <p:txBody>
          <a:bodyPr/>
          <a:lstStyle/>
          <a:p>
            <a:r>
              <a:rPr lang="sv-SE" sz="2800" dirty="0"/>
              <a:t>Bedömning genom intervju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ABF042E-8358-479E-81B2-553F0155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5" y="1386673"/>
            <a:ext cx="6815204" cy="47542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sv-SE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800" b="1" dirty="0" err="1"/>
              <a:t>Worker</a:t>
            </a:r>
            <a:r>
              <a:rPr lang="sv-SE" sz="1800" b="1" dirty="0"/>
              <a:t> </a:t>
            </a:r>
            <a:r>
              <a:rPr lang="sv-SE" sz="1800" b="1" dirty="0" err="1"/>
              <a:t>Role</a:t>
            </a:r>
            <a:r>
              <a:rPr lang="sv-SE" sz="1800" b="1" dirty="0"/>
              <a:t> </a:t>
            </a:r>
            <a:r>
              <a:rPr lang="sv-SE" sz="1800" b="1" dirty="0" err="1"/>
              <a:t>Interview</a:t>
            </a:r>
            <a:r>
              <a:rPr lang="sv-SE" sz="1800" b="1" dirty="0"/>
              <a:t> (WRI-S)</a:t>
            </a:r>
          </a:p>
          <a:p>
            <a:r>
              <a:rPr lang="sv-SE" sz="1800" dirty="0"/>
              <a:t>För att identifiera hur psykosociala och miljömässiga faktorer påverkar individens möjligheter att vara kvar/ återgå till/ komma i arbete.</a:t>
            </a:r>
          </a:p>
          <a:p>
            <a:r>
              <a:rPr lang="sv-SE" sz="1800" dirty="0"/>
              <a:t>För att förstå och förklara personens psykosociala arbetspotential.</a:t>
            </a:r>
          </a:p>
        </p:txBody>
      </p:sp>
    </p:spTree>
    <p:extLst>
      <p:ext uri="{BB962C8B-B14F-4D97-AF65-F5344CB8AC3E}">
        <p14:creationId xmlns:p14="http://schemas.microsoft.com/office/powerpoint/2010/main" val="10320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Motala kommun">
      <a:dk1>
        <a:srgbClr val="000000"/>
      </a:dk1>
      <a:lt1>
        <a:srgbClr val="FFFFFF"/>
      </a:lt1>
      <a:dk2>
        <a:srgbClr val="515151"/>
      </a:dk2>
      <a:lt2>
        <a:srgbClr val="E7E6E6"/>
      </a:lt2>
      <a:accent1>
        <a:srgbClr val="007FA3"/>
      </a:accent1>
      <a:accent2>
        <a:srgbClr val="007367"/>
      </a:accent2>
      <a:accent3>
        <a:srgbClr val="4E801F"/>
      </a:accent3>
      <a:accent4>
        <a:srgbClr val="CA3604"/>
      </a:accent4>
      <a:accent5>
        <a:srgbClr val="B52555"/>
      </a:accent5>
      <a:accent6>
        <a:srgbClr val="003C71"/>
      </a:accent6>
      <a:hlink>
        <a:srgbClr val="007FA3"/>
      </a:hlink>
      <a:folHlink>
        <a:srgbClr val="003C71"/>
      </a:folHlink>
    </a:clrScheme>
    <a:fontScheme name="Anpassat 1">
      <a:majorFont>
        <a:latin typeface="Barlow Semi Condensed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talakommun_test" id="{60392D21-73CE-4DE6-9890-5EF7B8BA69BD}" vid="{D347AD52-D9D7-4836-A5A9-4908D0480E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1042</Words>
  <Application>Microsoft Office PowerPoint</Application>
  <PresentationFormat>Bredbild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Barlow</vt:lpstr>
      <vt:lpstr>Barlow Semi Condensed SemiBold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Process för ärenden till arbetsterapeut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Ditte Pedersen Eriksson</dc:creator>
  <cp:lastModifiedBy>Ditte Pedersen Eriksson</cp:lastModifiedBy>
  <cp:revision>101</cp:revision>
  <cp:lastPrinted>2023-05-31T06:06:55Z</cp:lastPrinted>
  <dcterms:created xsi:type="dcterms:W3CDTF">2023-01-27T10:26:30Z</dcterms:created>
  <dcterms:modified xsi:type="dcterms:W3CDTF">2023-05-31T12:04:56Z</dcterms:modified>
</cp:coreProperties>
</file>